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63" r:id="rId7"/>
    <p:sldId id="262" r:id="rId8"/>
    <p:sldId id="264" r:id="rId9"/>
    <p:sldId id="265" r:id="rId10"/>
    <p:sldId id="267" r:id="rId11"/>
    <p:sldId id="268" r:id="rId12"/>
    <p:sldId id="266" r:id="rId13"/>
    <p:sldId id="269"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E85BA1-C9F5-4688-BDB2-91229060064E}" v="10" dt="2019-12-10T18:39:25.143"/>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14" d="100"/>
          <a:sy n="114" d="100"/>
        </p:scale>
        <p:origin x="363" y="6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eph Scavetta" userId="359fb369a930e361" providerId="LiveId" clId="{1DE85BA1-C9F5-4688-BDB2-91229060064E}"/>
    <pc:docChg chg="custSel addSld modSld">
      <pc:chgData name="Joseph Scavetta" userId="359fb369a930e361" providerId="LiveId" clId="{1DE85BA1-C9F5-4688-BDB2-91229060064E}" dt="2019-12-10T18:39:57.477" v="65" actId="1076"/>
      <pc:docMkLst>
        <pc:docMk/>
      </pc:docMkLst>
      <pc:sldChg chg="addSp delSp modSp add">
        <pc:chgData name="Joseph Scavetta" userId="359fb369a930e361" providerId="LiveId" clId="{1DE85BA1-C9F5-4688-BDB2-91229060064E}" dt="2019-12-10T18:39:57.477" v="65" actId="1076"/>
        <pc:sldMkLst>
          <pc:docMk/>
          <pc:sldMk cId="2253429097" sldId="270"/>
        </pc:sldMkLst>
        <pc:spChg chg="mod">
          <ac:chgData name="Joseph Scavetta" userId="359fb369a930e361" providerId="LiveId" clId="{1DE85BA1-C9F5-4688-BDB2-91229060064E}" dt="2019-12-10T18:19:40.711" v="52" actId="20577"/>
          <ac:spMkLst>
            <pc:docMk/>
            <pc:sldMk cId="2253429097" sldId="270"/>
            <ac:spMk id="2" creationId="{076A881C-2410-4D2B-9056-C6A4BC723244}"/>
          </ac:spMkLst>
        </pc:spChg>
        <pc:spChg chg="mod">
          <ac:chgData name="Joseph Scavetta" userId="359fb369a930e361" providerId="LiveId" clId="{1DE85BA1-C9F5-4688-BDB2-91229060064E}" dt="2019-12-10T18:19:46.801" v="55"/>
          <ac:spMkLst>
            <pc:docMk/>
            <pc:sldMk cId="2253429097" sldId="270"/>
            <ac:spMk id="3" creationId="{15E28553-88BC-42BC-88F7-6DF8090B86EF}"/>
          </ac:spMkLst>
        </pc:spChg>
        <pc:picChg chg="add mod modCrop">
          <ac:chgData name="Joseph Scavetta" userId="359fb369a930e361" providerId="LiveId" clId="{1DE85BA1-C9F5-4688-BDB2-91229060064E}" dt="2019-12-10T18:39:57.477" v="65" actId="1076"/>
          <ac:picMkLst>
            <pc:docMk/>
            <pc:sldMk cId="2253429097" sldId="270"/>
            <ac:picMk id="5" creationId="{C99DEBDC-2F37-4EA5-9FF5-9E7EF2259EE5}"/>
          </ac:picMkLst>
        </pc:picChg>
        <pc:picChg chg="add del mod">
          <ac:chgData name="Joseph Scavetta" userId="359fb369a930e361" providerId="LiveId" clId="{1DE85BA1-C9F5-4688-BDB2-91229060064E}" dt="2019-12-10T18:39:27.437" v="59" actId="478"/>
          <ac:picMkLst>
            <pc:docMk/>
            <pc:sldMk cId="2253429097" sldId="270"/>
            <ac:picMk id="7" creationId="{1D2A1921-806B-4E9E-8363-03B2309CAB45}"/>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C230B-F990-46CE-AE7B-7356399960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8736F0-2406-457F-B1FA-9AD913CC9D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666B10D-86DD-4992-A2A4-D2F119F76AB8}"/>
              </a:ext>
            </a:extLst>
          </p:cNvPr>
          <p:cNvSpPr>
            <a:spLocks noGrp="1"/>
          </p:cNvSpPr>
          <p:nvPr>
            <p:ph type="dt" sz="half" idx="10"/>
          </p:nvPr>
        </p:nvSpPr>
        <p:spPr/>
        <p:txBody>
          <a:bodyPr/>
          <a:lstStyle/>
          <a:p>
            <a:fld id="{9438214B-3777-4D5C-9C1E-82C17F7D6201}" type="datetimeFigureOut">
              <a:rPr lang="en-US" smtClean="0"/>
              <a:t>12/12/2019</a:t>
            </a:fld>
            <a:endParaRPr lang="en-US"/>
          </a:p>
        </p:txBody>
      </p:sp>
      <p:sp>
        <p:nvSpPr>
          <p:cNvPr id="5" name="Footer Placeholder 4">
            <a:extLst>
              <a:ext uri="{FF2B5EF4-FFF2-40B4-BE49-F238E27FC236}">
                <a16:creationId xmlns:a16="http://schemas.microsoft.com/office/drawing/2014/main" id="{DC1DEB29-5083-4620-B641-028A8556A5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95C257-AF53-4DC1-81BF-E24CBCC3FB19}"/>
              </a:ext>
            </a:extLst>
          </p:cNvPr>
          <p:cNvSpPr>
            <a:spLocks noGrp="1"/>
          </p:cNvSpPr>
          <p:nvPr>
            <p:ph type="sldNum" sz="quarter" idx="12"/>
          </p:nvPr>
        </p:nvSpPr>
        <p:spPr/>
        <p:txBody>
          <a:bodyPr/>
          <a:lstStyle/>
          <a:p>
            <a:fld id="{A08D3EB8-F83D-4A57-8AD6-516CBCF3E254}" type="slidenum">
              <a:rPr lang="en-US" smtClean="0"/>
              <a:t>‹#›</a:t>
            </a:fld>
            <a:endParaRPr lang="en-US"/>
          </a:p>
        </p:txBody>
      </p:sp>
    </p:spTree>
    <p:extLst>
      <p:ext uri="{BB962C8B-B14F-4D97-AF65-F5344CB8AC3E}">
        <p14:creationId xmlns:p14="http://schemas.microsoft.com/office/powerpoint/2010/main" val="2948703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D44CC-F994-43B1-8A1E-078BBF54F8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33B6DFF-1B7D-4683-B573-640BA0179DA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925913-989F-4041-AEA5-9C6E40D968A5}"/>
              </a:ext>
            </a:extLst>
          </p:cNvPr>
          <p:cNvSpPr>
            <a:spLocks noGrp="1"/>
          </p:cNvSpPr>
          <p:nvPr>
            <p:ph type="dt" sz="half" idx="10"/>
          </p:nvPr>
        </p:nvSpPr>
        <p:spPr/>
        <p:txBody>
          <a:bodyPr/>
          <a:lstStyle/>
          <a:p>
            <a:fld id="{9438214B-3777-4D5C-9C1E-82C17F7D6201}" type="datetimeFigureOut">
              <a:rPr lang="en-US" smtClean="0"/>
              <a:t>12/12/2019</a:t>
            </a:fld>
            <a:endParaRPr lang="en-US"/>
          </a:p>
        </p:txBody>
      </p:sp>
      <p:sp>
        <p:nvSpPr>
          <p:cNvPr id="5" name="Footer Placeholder 4">
            <a:extLst>
              <a:ext uri="{FF2B5EF4-FFF2-40B4-BE49-F238E27FC236}">
                <a16:creationId xmlns:a16="http://schemas.microsoft.com/office/drawing/2014/main" id="{7E95F91F-A12E-4DA2-8A5F-0E1DF8F04F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32AC1B-E892-4E4D-9B92-D6DF7F650F87}"/>
              </a:ext>
            </a:extLst>
          </p:cNvPr>
          <p:cNvSpPr>
            <a:spLocks noGrp="1"/>
          </p:cNvSpPr>
          <p:nvPr>
            <p:ph type="sldNum" sz="quarter" idx="12"/>
          </p:nvPr>
        </p:nvSpPr>
        <p:spPr/>
        <p:txBody>
          <a:bodyPr/>
          <a:lstStyle/>
          <a:p>
            <a:fld id="{A08D3EB8-F83D-4A57-8AD6-516CBCF3E254}" type="slidenum">
              <a:rPr lang="en-US" smtClean="0"/>
              <a:t>‹#›</a:t>
            </a:fld>
            <a:endParaRPr lang="en-US"/>
          </a:p>
        </p:txBody>
      </p:sp>
    </p:spTree>
    <p:extLst>
      <p:ext uri="{BB962C8B-B14F-4D97-AF65-F5344CB8AC3E}">
        <p14:creationId xmlns:p14="http://schemas.microsoft.com/office/powerpoint/2010/main" val="4100242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C9295F-B144-4F32-8834-C74B68D5BF2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67E435-9B75-4958-BA4E-8CED5E578E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196C9A-FA4E-4AE5-974E-0EAE013E5693}"/>
              </a:ext>
            </a:extLst>
          </p:cNvPr>
          <p:cNvSpPr>
            <a:spLocks noGrp="1"/>
          </p:cNvSpPr>
          <p:nvPr>
            <p:ph type="dt" sz="half" idx="10"/>
          </p:nvPr>
        </p:nvSpPr>
        <p:spPr/>
        <p:txBody>
          <a:bodyPr/>
          <a:lstStyle/>
          <a:p>
            <a:fld id="{9438214B-3777-4D5C-9C1E-82C17F7D6201}" type="datetimeFigureOut">
              <a:rPr lang="en-US" smtClean="0"/>
              <a:t>12/12/2019</a:t>
            </a:fld>
            <a:endParaRPr lang="en-US"/>
          </a:p>
        </p:txBody>
      </p:sp>
      <p:sp>
        <p:nvSpPr>
          <p:cNvPr id="5" name="Footer Placeholder 4">
            <a:extLst>
              <a:ext uri="{FF2B5EF4-FFF2-40B4-BE49-F238E27FC236}">
                <a16:creationId xmlns:a16="http://schemas.microsoft.com/office/drawing/2014/main" id="{ADB55A02-FCA4-4482-BCA7-0AA6720F42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706B82-5976-4C17-83CC-1C41C0C43C14}"/>
              </a:ext>
            </a:extLst>
          </p:cNvPr>
          <p:cNvSpPr>
            <a:spLocks noGrp="1"/>
          </p:cNvSpPr>
          <p:nvPr>
            <p:ph type="sldNum" sz="quarter" idx="12"/>
          </p:nvPr>
        </p:nvSpPr>
        <p:spPr/>
        <p:txBody>
          <a:bodyPr/>
          <a:lstStyle/>
          <a:p>
            <a:fld id="{A08D3EB8-F83D-4A57-8AD6-516CBCF3E254}" type="slidenum">
              <a:rPr lang="en-US" smtClean="0"/>
              <a:t>‹#›</a:t>
            </a:fld>
            <a:endParaRPr lang="en-US"/>
          </a:p>
        </p:txBody>
      </p:sp>
    </p:spTree>
    <p:extLst>
      <p:ext uri="{BB962C8B-B14F-4D97-AF65-F5344CB8AC3E}">
        <p14:creationId xmlns:p14="http://schemas.microsoft.com/office/powerpoint/2010/main" val="3184853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9ADFD-0CD3-4A5A-B891-1E7339986B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1AF6B6-8E29-41FF-B67A-8703BD2010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DBF2FE-1AD6-4A0B-9818-6320D1FDDC9C}"/>
              </a:ext>
            </a:extLst>
          </p:cNvPr>
          <p:cNvSpPr>
            <a:spLocks noGrp="1"/>
          </p:cNvSpPr>
          <p:nvPr>
            <p:ph type="dt" sz="half" idx="10"/>
          </p:nvPr>
        </p:nvSpPr>
        <p:spPr/>
        <p:txBody>
          <a:bodyPr/>
          <a:lstStyle/>
          <a:p>
            <a:fld id="{9438214B-3777-4D5C-9C1E-82C17F7D6201}" type="datetimeFigureOut">
              <a:rPr lang="en-US" smtClean="0"/>
              <a:t>12/12/2019</a:t>
            </a:fld>
            <a:endParaRPr lang="en-US"/>
          </a:p>
        </p:txBody>
      </p:sp>
      <p:sp>
        <p:nvSpPr>
          <p:cNvPr id="5" name="Footer Placeholder 4">
            <a:extLst>
              <a:ext uri="{FF2B5EF4-FFF2-40B4-BE49-F238E27FC236}">
                <a16:creationId xmlns:a16="http://schemas.microsoft.com/office/drawing/2014/main" id="{2D51D93C-975E-4A2B-B732-E1B8E2E1F9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897643-4470-4254-9226-2D1D0A4D5CD0}"/>
              </a:ext>
            </a:extLst>
          </p:cNvPr>
          <p:cNvSpPr>
            <a:spLocks noGrp="1"/>
          </p:cNvSpPr>
          <p:nvPr>
            <p:ph type="sldNum" sz="quarter" idx="12"/>
          </p:nvPr>
        </p:nvSpPr>
        <p:spPr/>
        <p:txBody>
          <a:bodyPr/>
          <a:lstStyle/>
          <a:p>
            <a:fld id="{A08D3EB8-F83D-4A57-8AD6-516CBCF3E254}" type="slidenum">
              <a:rPr lang="en-US" smtClean="0"/>
              <a:t>‹#›</a:t>
            </a:fld>
            <a:endParaRPr lang="en-US"/>
          </a:p>
        </p:txBody>
      </p:sp>
    </p:spTree>
    <p:extLst>
      <p:ext uri="{BB962C8B-B14F-4D97-AF65-F5344CB8AC3E}">
        <p14:creationId xmlns:p14="http://schemas.microsoft.com/office/powerpoint/2010/main" val="3366828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1162F-628F-4AAE-A210-6A18808DF9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51D82A-812A-486B-A10F-7F61CFB7B4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BFEF88-2C6B-4911-9A1D-A396FFA77CE0}"/>
              </a:ext>
            </a:extLst>
          </p:cNvPr>
          <p:cNvSpPr>
            <a:spLocks noGrp="1"/>
          </p:cNvSpPr>
          <p:nvPr>
            <p:ph type="dt" sz="half" idx="10"/>
          </p:nvPr>
        </p:nvSpPr>
        <p:spPr/>
        <p:txBody>
          <a:bodyPr/>
          <a:lstStyle/>
          <a:p>
            <a:fld id="{9438214B-3777-4D5C-9C1E-82C17F7D6201}" type="datetimeFigureOut">
              <a:rPr lang="en-US" smtClean="0"/>
              <a:t>12/12/2019</a:t>
            </a:fld>
            <a:endParaRPr lang="en-US"/>
          </a:p>
        </p:txBody>
      </p:sp>
      <p:sp>
        <p:nvSpPr>
          <p:cNvPr id="5" name="Footer Placeholder 4">
            <a:extLst>
              <a:ext uri="{FF2B5EF4-FFF2-40B4-BE49-F238E27FC236}">
                <a16:creationId xmlns:a16="http://schemas.microsoft.com/office/drawing/2014/main" id="{8A1164A6-B380-43CB-8D0C-8F969A0EB1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05B377-5BEA-4720-B2D7-30930E20DC52}"/>
              </a:ext>
            </a:extLst>
          </p:cNvPr>
          <p:cNvSpPr>
            <a:spLocks noGrp="1"/>
          </p:cNvSpPr>
          <p:nvPr>
            <p:ph type="sldNum" sz="quarter" idx="12"/>
          </p:nvPr>
        </p:nvSpPr>
        <p:spPr/>
        <p:txBody>
          <a:bodyPr/>
          <a:lstStyle/>
          <a:p>
            <a:fld id="{A08D3EB8-F83D-4A57-8AD6-516CBCF3E254}" type="slidenum">
              <a:rPr lang="en-US" smtClean="0"/>
              <a:t>‹#›</a:t>
            </a:fld>
            <a:endParaRPr lang="en-US"/>
          </a:p>
        </p:txBody>
      </p:sp>
    </p:spTree>
    <p:extLst>
      <p:ext uri="{BB962C8B-B14F-4D97-AF65-F5344CB8AC3E}">
        <p14:creationId xmlns:p14="http://schemas.microsoft.com/office/powerpoint/2010/main" val="586165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05E83-1F5C-4B50-A90E-ECDFCBB187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52C419-5EDB-4E06-B335-12774EC2654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430D2DE-5EF0-4C84-B4A3-A76E3E09AA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5EE1FB6-C174-4BDE-95A2-D27596AF5C3D}"/>
              </a:ext>
            </a:extLst>
          </p:cNvPr>
          <p:cNvSpPr>
            <a:spLocks noGrp="1"/>
          </p:cNvSpPr>
          <p:nvPr>
            <p:ph type="dt" sz="half" idx="10"/>
          </p:nvPr>
        </p:nvSpPr>
        <p:spPr/>
        <p:txBody>
          <a:bodyPr/>
          <a:lstStyle/>
          <a:p>
            <a:fld id="{9438214B-3777-4D5C-9C1E-82C17F7D6201}" type="datetimeFigureOut">
              <a:rPr lang="en-US" smtClean="0"/>
              <a:t>12/12/2019</a:t>
            </a:fld>
            <a:endParaRPr lang="en-US"/>
          </a:p>
        </p:txBody>
      </p:sp>
      <p:sp>
        <p:nvSpPr>
          <p:cNvPr id="6" name="Footer Placeholder 5">
            <a:extLst>
              <a:ext uri="{FF2B5EF4-FFF2-40B4-BE49-F238E27FC236}">
                <a16:creationId xmlns:a16="http://schemas.microsoft.com/office/drawing/2014/main" id="{5E1E2E44-8937-4583-8ABA-48CE5394B1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5BDDB7-8FC1-4548-AB7C-9AD07E648761}"/>
              </a:ext>
            </a:extLst>
          </p:cNvPr>
          <p:cNvSpPr>
            <a:spLocks noGrp="1"/>
          </p:cNvSpPr>
          <p:nvPr>
            <p:ph type="sldNum" sz="quarter" idx="12"/>
          </p:nvPr>
        </p:nvSpPr>
        <p:spPr/>
        <p:txBody>
          <a:bodyPr/>
          <a:lstStyle/>
          <a:p>
            <a:fld id="{A08D3EB8-F83D-4A57-8AD6-516CBCF3E254}" type="slidenum">
              <a:rPr lang="en-US" smtClean="0"/>
              <a:t>‹#›</a:t>
            </a:fld>
            <a:endParaRPr lang="en-US"/>
          </a:p>
        </p:txBody>
      </p:sp>
    </p:spTree>
    <p:extLst>
      <p:ext uri="{BB962C8B-B14F-4D97-AF65-F5344CB8AC3E}">
        <p14:creationId xmlns:p14="http://schemas.microsoft.com/office/powerpoint/2010/main" val="3301450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5BC5A-5D25-44AA-AB27-59C9D9A890C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F5CC73-3961-421E-A6CD-B8160F3F92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B5D531-9852-4C32-A0A5-3801AFA902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9A929C4-B8C5-457F-94CA-9E6497345F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C37957-5031-4322-8F22-1E67B62EBDF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AED5E0-A617-4915-9C2E-07AF065EDE6F}"/>
              </a:ext>
            </a:extLst>
          </p:cNvPr>
          <p:cNvSpPr>
            <a:spLocks noGrp="1"/>
          </p:cNvSpPr>
          <p:nvPr>
            <p:ph type="dt" sz="half" idx="10"/>
          </p:nvPr>
        </p:nvSpPr>
        <p:spPr/>
        <p:txBody>
          <a:bodyPr/>
          <a:lstStyle/>
          <a:p>
            <a:fld id="{9438214B-3777-4D5C-9C1E-82C17F7D6201}" type="datetimeFigureOut">
              <a:rPr lang="en-US" smtClean="0"/>
              <a:t>12/12/2019</a:t>
            </a:fld>
            <a:endParaRPr lang="en-US"/>
          </a:p>
        </p:txBody>
      </p:sp>
      <p:sp>
        <p:nvSpPr>
          <p:cNvPr id="8" name="Footer Placeholder 7">
            <a:extLst>
              <a:ext uri="{FF2B5EF4-FFF2-40B4-BE49-F238E27FC236}">
                <a16:creationId xmlns:a16="http://schemas.microsoft.com/office/drawing/2014/main" id="{B8FBEA4B-DC32-4BC7-A58C-E95E400352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62173F7-ECF1-46EF-AF82-360DE2272111}"/>
              </a:ext>
            </a:extLst>
          </p:cNvPr>
          <p:cNvSpPr>
            <a:spLocks noGrp="1"/>
          </p:cNvSpPr>
          <p:nvPr>
            <p:ph type="sldNum" sz="quarter" idx="12"/>
          </p:nvPr>
        </p:nvSpPr>
        <p:spPr/>
        <p:txBody>
          <a:bodyPr/>
          <a:lstStyle/>
          <a:p>
            <a:fld id="{A08D3EB8-F83D-4A57-8AD6-516CBCF3E254}" type="slidenum">
              <a:rPr lang="en-US" smtClean="0"/>
              <a:t>‹#›</a:t>
            </a:fld>
            <a:endParaRPr lang="en-US"/>
          </a:p>
        </p:txBody>
      </p:sp>
    </p:spTree>
    <p:extLst>
      <p:ext uri="{BB962C8B-B14F-4D97-AF65-F5344CB8AC3E}">
        <p14:creationId xmlns:p14="http://schemas.microsoft.com/office/powerpoint/2010/main" val="567864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C349C-F3B3-440B-9C84-F4F763F7616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328FE1-F79E-4834-B961-B14261E33873}"/>
              </a:ext>
            </a:extLst>
          </p:cNvPr>
          <p:cNvSpPr>
            <a:spLocks noGrp="1"/>
          </p:cNvSpPr>
          <p:nvPr>
            <p:ph type="dt" sz="half" idx="10"/>
          </p:nvPr>
        </p:nvSpPr>
        <p:spPr/>
        <p:txBody>
          <a:bodyPr/>
          <a:lstStyle/>
          <a:p>
            <a:fld id="{9438214B-3777-4D5C-9C1E-82C17F7D6201}" type="datetimeFigureOut">
              <a:rPr lang="en-US" smtClean="0"/>
              <a:t>12/12/2019</a:t>
            </a:fld>
            <a:endParaRPr lang="en-US"/>
          </a:p>
        </p:txBody>
      </p:sp>
      <p:sp>
        <p:nvSpPr>
          <p:cNvPr id="4" name="Footer Placeholder 3">
            <a:extLst>
              <a:ext uri="{FF2B5EF4-FFF2-40B4-BE49-F238E27FC236}">
                <a16:creationId xmlns:a16="http://schemas.microsoft.com/office/drawing/2014/main" id="{1ACC7525-91FC-4D08-9934-46957CFC190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CAE7D8-2461-4D1B-B4BC-3123B12A6C64}"/>
              </a:ext>
            </a:extLst>
          </p:cNvPr>
          <p:cNvSpPr>
            <a:spLocks noGrp="1"/>
          </p:cNvSpPr>
          <p:nvPr>
            <p:ph type="sldNum" sz="quarter" idx="12"/>
          </p:nvPr>
        </p:nvSpPr>
        <p:spPr/>
        <p:txBody>
          <a:bodyPr/>
          <a:lstStyle/>
          <a:p>
            <a:fld id="{A08D3EB8-F83D-4A57-8AD6-516CBCF3E254}" type="slidenum">
              <a:rPr lang="en-US" smtClean="0"/>
              <a:t>‹#›</a:t>
            </a:fld>
            <a:endParaRPr lang="en-US"/>
          </a:p>
        </p:txBody>
      </p:sp>
    </p:spTree>
    <p:extLst>
      <p:ext uri="{BB962C8B-B14F-4D97-AF65-F5344CB8AC3E}">
        <p14:creationId xmlns:p14="http://schemas.microsoft.com/office/powerpoint/2010/main" val="27670320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F08834-8E71-4B94-9BD5-6762349BE178}"/>
              </a:ext>
            </a:extLst>
          </p:cNvPr>
          <p:cNvSpPr>
            <a:spLocks noGrp="1"/>
          </p:cNvSpPr>
          <p:nvPr>
            <p:ph type="dt" sz="half" idx="10"/>
          </p:nvPr>
        </p:nvSpPr>
        <p:spPr/>
        <p:txBody>
          <a:bodyPr/>
          <a:lstStyle/>
          <a:p>
            <a:fld id="{9438214B-3777-4D5C-9C1E-82C17F7D6201}" type="datetimeFigureOut">
              <a:rPr lang="en-US" smtClean="0"/>
              <a:t>12/12/2019</a:t>
            </a:fld>
            <a:endParaRPr lang="en-US"/>
          </a:p>
        </p:txBody>
      </p:sp>
      <p:sp>
        <p:nvSpPr>
          <p:cNvPr id="3" name="Footer Placeholder 2">
            <a:extLst>
              <a:ext uri="{FF2B5EF4-FFF2-40B4-BE49-F238E27FC236}">
                <a16:creationId xmlns:a16="http://schemas.microsoft.com/office/drawing/2014/main" id="{3F0352DB-8B9A-4CAA-8C30-8DEEBBDC5AE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14EE33-059E-4B1E-B032-5FDB0B745C3B}"/>
              </a:ext>
            </a:extLst>
          </p:cNvPr>
          <p:cNvSpPr>
            <a:spLocks noGrp="1"/>
          </p:cNvSpPr>
          <p:nvPr>
            <p:ph type="sldNum" sz="quarter" idx="12"/>
          </p:nvPr>
        </p:nvSpPr>
        <p:spPr/>
        <p:txBody>
          <a:bodyPr/>
          <a:lstStyle/>
          <a:p>
            <a:fld id="{A08D3EB8-F83D-4A57-8AD6-516CBCF3E254}" type="slidenum">
              <a:rPr lang="en-US" smtClean="0"/>
              <a:t>‹#›</a:t>
            </a:fld>
            <a:endParaRPr lang="en-US"/>
          </a:p>
        </p:txBody>
      </p:sp>
    </p:spTree>
    <p:extLst>
      <p:ext uri="{BB962C8B-B14F-4D97-AF65-F5344CB8AC3E}">
        <p14:creationId xmlns:p14="http://schemas.microsoft.com/office/powerpoint/2010/main" val="4293298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697D8-CA66-41C4-8CC8-607D015342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7B6A924-E0B6-4E3B-AB0F-3A027B669D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A55B1E5-00DC-4CB6-BFF1-0486209C86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216872-A514-4CD2-B0D2-B86C9413B826}"/>
              </a:ext>
            </a:extLst>
          </p:cNvPr>
          <p:cNvSpPr>
            <a:spLocks noGrp="1"/>
          </p:cNvSpPr>
          <p:nvPr>
            <p:ph type="dt" sz="half" idx="10"/>
          </p:nvPr>
        </p:nvSpPr>
        <p:spPr/>
        <p:txBody>
          <a:bodyPr/>
          <a:lstStyle/>
          <a:p>
            <a:fld id="{9438214B-3777-4D5C-9C1E-82C17F7D6201}" type="datetimeFigureOut">
              <a:rPr lang="en-US" smtClean="0"/>
              <a:t>12/12/2019</a:t>
            </a:fld>
            <a:endParaRPr lang="en-US"/>
          </a:p>
        </p:txBody>
      </p:sp>
      <p:sp>
        <p:nvSpPr>
          <p:cNvPr id="6" name="Footer Placeholder 5">
            <a:extLst>
              <a:ext uri="{FF2B5EF4-FFF2-40B4-BE49-F238E27FC236}">
                <a16:creationId xmlns:a16="http://schemas.microsoft.com/office/drawing/2014/main" id="{18405EBB-BE5A-4F88-8403-CCF2A60841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FD6624-4585-4721-A408-CFE04EF375EB}"/>
              </a:ext>
            </a:extLst>
          </p:cNvPr>
          <p:cNvSpPr>
            <a:spLocks noGrp="1"/>
          </p:cNvSpPr>
          <p:nvPr>
            <p:ph type="sldNum" sz="quarter" idx="12"/>
          </p:nvPr>
        </p:nvSpPr>
        <p:spPr/>
        <p:txBody>
          <a:bodyPr/>
          <a:lstStyle/>
          <a:p>
            <a:fld id="{A08D3EB8-F83D-4A57-8AD6-516CBCF3E254}" type="slidenum">
              <a:rPr lang="en-US" smtClean="0"/>
              <a:t>‹#›</a:t>
            </a:fld>
            <a:endParaRPr lang="en-US"/>
          </a:p>
        </p:txBody>
      </p:sp>
    </p:spTree>
    <p:extLst>
      <p:ext uri="{BB962C8B-B14F-4D97-AF65-F5344CB8AC3E}">
        <p14:creationId xmlns:p14="http://schemas.microsoft.com/office/powerpoint/2010/main" val="2787162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9B5AE-C7FD-4868-A105-7A50BACE5C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A9653C0-A2D9-4940-8EE4-6647A72213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D1E84B0-1E66-4D80-B599-F07FBBC026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0E6BE2-4429-41E8-BE88-CCC6A9362EDE}"/>
              </a:ext>
            </a:extLst>
          </p:cNvPr>
          <p:cNvSpPr>
            <a:spLocks noGrp="1"/>
          </p:cNvSpPr>
          <p:nvPr>
            <p:ph type="dt" sz="half" idx="10"/>
          </p:nvPr>
        </p:nvSpPr>
        <p:spPr/>
        <p:txBody>
          <a:bodyPr/>
          <a:lstStyle/>
          <a:p>
            <a:fld id="{9438214B-3777-4D5C-9C1E-82C17F7D6201}" type="datetimeFigureOut">
              <a:rPr lang="en-US" smtClean="0"/>
              <a:t>12/12/2019</a:t>
            </a:fld>
            <a:endParaRPr lang="en-US"/>
          </a:p>
        </p:txBody>
      </p:sp>
      <p:sp>
        <p:nvSpPr>
          <p:cNvPr id="6" name="Footer Placeholder 5">
            <a:extLst>
              <a:ext uri="{FF2B5EF4-FFF2-40B4-BE49-F238E27FC236}">
                <a16:creationId xmlns:a16="http://schemas.microsoft.com/office/drawing/2014/main" id="{D1986B87-A46B-4211-A5CA-007C0084A4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0801D7-EB9D-4380-B6DF-0EE6D3C9A70F}"/>
              </a:ext>
            </a:extLst>
          </p:cNvPr>
          <p:cNvSpPr>
            <a:spLocks noGrp="1"/>
          </p:cNvSpPr>
          <p:nvPr>
            <p:ph type="sldNum" sz="quarter" idx="12"/>
          </p:nvPr>
        </p:nvSpPr>
        <p:spPr/>
        <p:txBody>
          <a:bodyPr/>
          <a:lstStyle/>
          <a:p>
            <a:fld id="{A08D3EB8-F83D-4A57-8AD6-516CBCF3E254}" type="slidenum">
              <a:rPr lang="en-US" smtClean="0"/>
              <a:t>‹#›</a:t>
            </a:fld>
            <a:endParaRPr lang="en-US"/>
          </a:p>
        </p:txBody>
      </p:sp>
    </p:spTree>
    <p:extLst>
      <p:ext uri="{BB962C8B-B14F-4D97-AF65-F5344CB8AC3E}">
        <p14:creationId xmlns:p14="http://schemas.microsoft.com/office/powerpoint/2010/main" val="3986660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E31F4E-A3B2-45F8-A73D-8380876613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71C283-7163-4805-AFCA-19CE2B2C3C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CB65BD-7307-4430-A859-576D724225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38214B-3777-4D5C-9C1E-82C17F7D6201}" type="datetimeFigureOut">
              <a:rPr lang="en-US" smtClean="0"/>
              <a:t>12/12/2019</a:t>
            </a:fld>
            <a:endParaRPr lang="en-US"/>
          </a:p>
        </p:txBody>
      </p:sp>
      <p:sp>
        <p:nvSpPr>
          <p:cNvPr id="5" name="Footer Placeholder 4">
            <a:extLst>
              <a:ext uri="{FF2B5EF4-FFF2-40B4-BE49-F238E27FC236}">
                <a16:creationId xmlns:a16="http://schemas.microsoft.com/office/drawing/2014/main" id="{D7C4E903-E26E-41FD-86C9-4656D8D6FB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80C2AC-8465-4D67-A821-EC298EA957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8D3EB8-F83D-4A57-8AD6-516CBCF3E254}" type="slidenum">
              <a:rPr lang="en-US" smtClean="0"/>
              <a:t>‹#›</a:t>
            </a:fld>
            <a:endParaRPr lang="en-US"/>
          </a:p>
        </p:txBody>
      </p:sp>
    </p:spTree>
    <p:extLst>
      <p:ext uri="{BB962C8B-B14F-4D97-AF65-F5344CB8AC3E}">
        <p14:creationId xmlns:p14="http://schemas.microsoft.com/office/powerpoint/2010/main" val="16703222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s://github.com/jscavetta95/honey-production-model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D099A-15F2-4DEF-9357-E32A42EC42C3}"/>
              </a:ext>
            </a:extLst>
          </p:cNvPr>
          <p:cNvSpPr>
            <a:spLocks noGrp="1"/>
          </p:cNvSpPr>
          <p:nvPr>
            <p:ph type="ctrTitle"/>
          </p:nvPr>
        </p:nvSpPr>
        <p:spPr/>
        <p:txBody>
          <a:bodyPr>
            <a:normAutofit/>
          </a:bodyPr>
          <a:lstStyle/>
          <a:p>
            <a:r>
              <a:rPr lang="en-US" sz="4800" dirty="0"/>
              <a:t>Predicting Honey Production with Bioclimatic Variables</a:t>
            </a:r>
          </a:p>
        </p:txBody>
      </p:sp>
      <p:sp>
        <p:nvSpPr>
          <p:cNvPr id="3" name="Subtitle 2">
            <a:extLst>
              <a:ext uri="{FF2B5EF4-FFF2-40B4-BE49-F238E27FC236}">
                <a16:creationId xmlns:a16="http://schemas.microsoft.com/office/drawing/2014/main" id="{753C9A0D-8F77-4193-918E-EDF172A750A8}"/>
              </a:ext>
            </a:extLst>
          </p:cNvPr>
          <p:cNvSpPr>
            <a:spLocks noGrp="1"/>
          </p:cNvSpPr>
          <p:nvPr>
            <p:ph type="subTitle" idx="1"/>
          </p:nvPr>
        </p:nvSpPr>
        <p:spPr/>
        <p:txBody>
          <a:bodyPr>
            <a:normAutofit/>
          </a:bodyPr>
          <a:lstStyle/>
          <a:p>
            <a:r>
              <a:rPr lang="en-US" sz="3200" dirty="0"/>
              <a:t>Joseph Scavetta</a:t>
            </a:r>
          </a:p>
        </p:txBody>
      </p:sp>
    </p:spTree>
    <p:extLst>
      <p:ext uri="{BB962C8B-B14F-4D97-AF65-F5344CB8AC3E}">
        <p14:creationId xmlns:p14="http://schemas.microsoft.com/office/powerpoint/2010/main" val="27809543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61" name="Picture 17">
            <a:extLst>
              <a:ext uri="{FF2B5EF4-FFF2-40B4-BE49-F238E27FC236}">
                <a16:creationId xmlns:a16="http://schemas.microsoft.com/office/drawing/2014/main" id="{E159C393-E78C-4738-BFAA-387D09C877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9680" y="907352"/>
            <a:ext cx="7132320" cy="3779065"/>
          </a:xfrm>
          <a:prstGeom prst="rect">
            <a:avLst/>
          </a:prstGeom>
          <a:noFill/>
          <a:extLst>
            <a:ext uri="{909E8E84-426E-40DD-AFC4-6F175D3DCCD1}">
              <a14:hiddenFill xmlns:a14="http://schemas.microsoft.com/office/drawing/2010/main">
                <a:solidFill>
                  <a:srgbClr val="FFFFFF"/>
                </a:solidFill>
              </a14:hiddenFill>
            </a:ext>
          </a:extLst>
        </p:spPr>
      </p:pic>
      <p:pic>
        <p:nvPicPr>
          <p:cNvPr id="6159" name="Picture 15">
            <a:extLst>
              <a:ext uri="{FF2B5EF4-FFF2-40B4-BE49-F238E27FC236}">
                <a16:creationId xmlns:a16="http://schemas.microsoft.com/office/drawing/2014/main" id="{C06E71BB-E890-4AE7-AAA9-4CB759E28D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 y="1690687"/>
            <a:ext cx="4937760" cy="48380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810C7D1-F621-4BA9-9554-1B0C3818C851}"/>
              </a:ext>
            </a:extLst>
          </p:cNvPr>
          <p:cNvSpPr>
            <a:spLocks noGrp="1"/>
          </p:cNvSpPr>
          <p:nvPr>
            <p:ph type="title"/>
          </p:nvPr>
        </p:nvSpPr>
        <p:spPr/>
        <p:txBody>
          <a:bodyPr/>
          <a:lstStyle/>
          <a:p>
            <a:r>
              <a:rPr lang="en-US" dirty="0"/>
              <a:t>Climate Variables</a:t>
            </a:r>
          </a:p>
        </p:txBody>
      </p:sp>
      <p:sp>
        <p:nvSpPr>
          <p:cNvPr id="6" name="TextBox 5">
            <a:extLst>
              <a:ext uri="{FF2B5EF4-FFF2-40B4-BE49-F238E27FC236}">
                <a16:creationId xmlns:a16="http://schemas.microsoft.com/office/drawing/2014/main" id="{A7DD2464-242F-4025-A6C2-770AC4CFD39A}"/>
              </a:ext>
            </a:extLst>
          </p:cNvPr>
          <p:cNvSpPr txBox="1"/>
          <p:nvPr/>
        </p:nvSpPr>
        <p:spPr>
          <a:xfrm>
            <a:off x="5741759" y="4680064"/>
            <a:ext cx="5921748" cy="1200329"/>
          </a:xfrm>
          <a:prstGeom prst="rect">
            <a:avLst/>
          </a:prstGeom>
          <a:noFill/>
        </p:spPr>
        <p:txBody>
          <a:bodyPr wrap="square" rtlCol="0">
            <a:spAutoFit/>
          </a:bodyPr>
          <a:lstStyle/>
          <a:p>
            <a:pPr marL="285750" indent="-285750">
              <a:buFont typeface="Arial" panose="020B0604020202020204" pitchFamily="34" charset="0"/>
              <a:buChar char="•"/>
            </a:pPr>
            <a:r>
              <a:rPr lang="en-US" dirty="0"/>
              <a:t>Random Forest</a:t>
            </a:r>
          </a:p>
          <a:p>
            <a:pPr marL="742950" lvl="1" indent="-285750">
              <a:buFont typeface="Arial" panose="020B0604020202020204" pitchFamily="34" charset="0"/>
              <a:buChar char="•"/>
            </a:pPr>
            <a:r>
              <a:rPr lang="en-US" dirty="0"/>
              <a:t>Max Features = 14.3%</a:t>
            </a:r>
          </a:p>
          <a:p>
            <a:pPr marL="742950" lvl="1" indent="-285750">
              <a:buFont typeface="Arial" panose="020B0604020202020204" pitchFamily="34" charset="0"/>
              <a:buChar char="•"/>
            </a:pPr>
            <a:r>
              <a:rPr lang="en-US" dirty="0"/>
              <a:t>Number of Estimators = 1923</a:t>
            </a:r>
          </a:p>
          <a:p>
            <a:pPr marL="742950" lvl="1" indent="-285750">
              <a:buFont typeface="Arial" panose="020B0604020202020204" pitchFamily="34" charset="0"/>
              <a:buChar char="•"/>
            </a:pPr>
            <a:r>
              <a:rPr lang="en-US" dirty="0"/>
              <a:t>RMSE: </a:t>
            </a:r>
            <a:r>
              <a:rPr lang="en-US" b="1" dirty="0"/>
              <a:t>20.08</a:t>
            </a:r>
            <a:r>
              <a:rPr lang="en-US" dirty="0"/>
              <a:t> </a:t>
            </a:r>
            <a:r>
              <a:rPr lang="en-US" b="1" dirty="0"/>
              <a:t>± 2.90</a:t>
            </a:r>
          </a:p>
        </p:txBody>
      </p:sp>
    </p:spTree>
    <p:extLst>
      <p:ext uri="{BB962C8B-B14F-4D97-AF65-F5344CB8AC3E}">
        <p14:creationId xmlns:p14="http://schemas.microsoft.com/office/powerpoint/2010/main" val="619280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27875-8059-459B-9F80-FDD3B553EF71}"/>
              </a:ext>
            </a:extLst>
          </p:cNvPr>
          <p:cNvSpPr>
            <a:spLocks noGrp="1"/>
          </p:cNvSpPr>
          <p:nvPr>
            <p:ph type="title"/>
          </p:nvPr>
        </p:nvSpPr>
        <p:spPr/>
        <p:txBody>
          <a:bodyPr/>
          <a:lstStyle/>
          <a:p>
            <a:r>
              <a:rPr lang="en-US" dirty="0"/>
              <a:t>Feature Importance</a:t>
            </a:r>
          </a:p>
        </p:txBody>
      </p:sp>
      <p:pic>
        <p:nvPicPr>
          <p:cNvPr id="8194" name="Picture 2">
            <a:extLst>
              <a:ext uri="{FF2B5EF4-FFF2-40B4-BE49-F238E27FC236}">
                <a16:creationId xmlns:a16="http://schemas.microsoft.com/office/drawing/2014/main" id="{447A04F2-B701-4992-A4C7-D703936993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01" y="1574800"/>
            <a:ext cx="4791074" cy="479107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72FD6A4F-58FC-4AD1-83F7-9E69EA17DE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6737" y="1574800"/>
            <a:ext cx="7136063" cy="4670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80309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44A2576C-9FC4-49E8-9336-43DB59FD21B7}"/>
              </a:ext>
            </a:extLst>
          </p:cNvPr>
          <p:cNvSpPr txBox="1">
            <a:spLocks/>
          </p:cNvSpPr>
          <p:nvPr/>
        </p:nvSpPr>
        <p:spPr>
          <a:xfrm>
            <a:off x="838200" y="1825625"/>
            <a:ext cx="10515600" cy="133350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 can now use projected climate data for the year 2050 given a Representative Concentration Pathway (RCP)</a:t>
            </a:r>
          </a:p>
          <a:p>
            <a:r>
              <a:rPr lang="en-US" dirty="0"/>
              <a:t>I am using RCP 4.5; emissions in RCP 4.5 peak around 2040, then decline</a:t>
            </a:r>
          </a:p>
        </p:txBody>
      </p:sp>
      <p:sp>
        <p:nvSpPr>
          <p:cNvPr id="2" name="Title 1">
            <a:extLst>
              <a:ext uri="{FF2B5EF4-FFF2-40B4-BE49-F238E27FC236}">
                <a16:creationId xmlns:a16="http://schemas.microsoft.com/office/drawing/2014/main" id="{CBEF662B-AF29-4595-B73D-96D17301F291}"/>
              </a:ext>
            </a:extLst>
          </p:cNvPr>
          <p:cNvSpPr>
            <a:spLocks noGrp="1"/>
          </p:cNvSpPr>
          <p:nvPr>
            <p:ph type="title"/>
          </p:nvPr>
        </p:nvSpPr>
        <p:spPr/>
        <p:txBody>
          <a:bodyPr/>
          <a:lstStyle/>
          <a:p>
            <a:r>
              <a:rPr lang="en-US" dirty="0"/>
              <a:t>Predicting Future Honey Production</a:t>
            </a:r>
          </a:p>
        </p:txBody>
      </p:sp>
      <p:pic>
        <p:nvPicPr>
          <p:cNvPr id="4" name="Picture 3">
            <a:extLst>
              <a:ext uri="{FF2B5EF4-FFF2-40B4-BE49-F238E27FC236}">
                <a16:creationId xmlns:a16="http://schemas.microsoft.com/office/drawing/2014/main" id="{112ECD93-09B8-401E-AD47-1A6F33337F60}"/>
              </a:ext>
            </a:extLst>
          </p:cNvPr>
          <p:cNvPicPr>
            <a:picLocks noChangeAspect="1"/>
          </p:cNvPicPr>
          <p:nvPr/>
        </p:nvPicPr>
        <p:blipFill>
          <a:blip r:embed="rId2"/>
          <a:stretch>
            <a:fillRect/>
          </a:stretch>
        </p:blipFill>
        <p:spPr>
          <a:xfrm>
            <a:off x="284480" y="3698874"/>
            <a:ext cx="5669280" cy="2948278"/>
          </a:xfrm>
          <a:prstGeom prst="rect">
            <a:avLst/>
          </a:prstGeom>
        </p:spPr>
      </p:pic>
      <p:pic>
        <p:nvPicPr>
          <p:cNvPr id="5" name="Picture 4">
            <a:extLst>
              <a:ext uri="{FF2B5EF4-FFF2-40B4-BE49-F238E27FC236}">
                <a16:creationId xmlns:a16="http://schemas.microsoft.com/office/drawing/2014/main" id="{5B943337-65E9-430C-9BF9-BDFD23309E2E}"/>
              </a:ext>
            </a:extLst>
          </p:cNvPr>
          <p:cNvPicPr>
            <a:picLocks noChangeAspect="1"/>
          </p:cNvPicPr>
          <p:nvPr/>
        </p:nvPicPr>
        <p:blipFill rotWithShape="1">
          <a:blip r:embed="rId3"/>
          <a:srcRect b="1459"/>
          <a:stretch/>
        </p:blipFill>
        <p:spPr>
          <a:xfrm>
            <a:off x="6238240" y="3698874"/>
            <a:ext cx="5669280" cy="2948278"/>
          </a:xfrm>
          <a:prstGeom prst="rect">
            <a:avLst/>
          </a:prstGeom>
        </p:spPr>
      </p:pic>
      <p:sp>
        <p:nvSpPr>
          <p:cNvPr id="13" name="TextBox 12">
            <a:extLst>
              <a:ext uri="{FF2B5EF4-FFF2-40B4-BE49-F238E27FC236}">
                <a16:creationId xmlns:a16="http://schemas.microsoft.com/office/drawing/2014/main" id="{B073334B-2285-4528-9364-9021DC6FCE04}"/>
              </a:ext>
            </a:extLst>
          </p:cNvPr>
          <p:cNvSpPr txBox="1"/>
          <p:nvPr/>
        </p:nvSpPr>
        <p:spPr>
          <a:xfrm>
            <a:off x="1522095" y="3329542"/>
            <a:ext cx="3194050" cy="369332"/>
          </a:xfrm>
          <a:prstGeom prst="rect">
            <a:avLst/>
          </a:prstGeom>
          <a:noFill/>
        </p:spPr>
        <p:txBody>
          <a:bodyPr wrap="square" rtlCol="0">
            <a:spAutoFit/>
          </a:bodyPr>
          <a:lstStyle/>
          <a:p>
            <a:pPr algn="ctr"/>
            <a:r>
              <a:rPr lang="en-US" dirty="0"/>
              <a:t>Using Climate Data from 2017</a:t>
            </a:r>
          </a:p>
        </p:txBody>
      </p:sp>
      <p:sp>
        <p:nvSpPr>
          <p:cNvPr id="14" name="TextBox 13">
            <a:extLst>
              <a:ext uri="{FF2B5EF4-FFF2-40B4-BE49-F238E27FC236}">
                <a16:creationId xmlns:a16="http://schemas.microsoft.com/office/drawing/2014/main" id="{F03CF6EC-28D7-48D5-AFC4-1D79F3B7B47D}"/>
              </a:ext>
            </a:extLst>
          </p:cNvPr>
          <p:cNvSpPr txBox="1"/>
          <p:nvPr/>
        </p:nvSpPr>
        <p:spPr>
          <a:xfrm>
            <a:off x="7177246" y="3329542"/>
            <a:ext cx="3791267" cy="369332"/>
          </a:xfrm>
          <a:prstGeom prst="rect">
            <a:avLst/>
          </a:prstGeom>
          <a:noFill/>
        </p:spPr>
        <p:txBody>
          <a:bodyPr wrap="square" rtlCol="0">
            <a:spAutoFit/>
          </a:bodyPr>
          <a:lstStyle/>
          <a:p>
            <a:pPr algn="ctr"/>
            <a:r>
              <a:rPr lang="en-US" dirty="0"/>
              <a:t>Using Climate Data Projected for 2050</a:t>
            </a:r>
          </a:p>
        </p:txBody>
      </p:sp>
    </p:spTree>
    <p:extLst>
      <p:ext uri="{BB962C8B-B14F-4D97-AF65-F5344CB8AC3E}">
        <p14:creationId xmlns:p14="http://schemas.microsoft.com/office/powerpoint/2010/main" val="2706094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DF3F1-A3BC-4262-99F3-7B9F09C2CEE1}"/>
              </a:ext>
            </a:extLst>
          </p:cNvPr>
          <p:cNvSpPr>
            <a:spLocks noGrp="1"/>
          </p:cNvSpPr>
          <p:nvPr>
            <p:ph type="title"/>
          </p:nvPr>
        </p:nvSpPr>
        <p:spPr/>
        <p:txBody>
          <a:bodyPr/>
          <a:lstStyle/>
          <a:p>
            <a:r>
              <a:rPr lang="en-US" dirty="0"/>
              <a:t>Unsolicited Fact Checking if you’re Interested</a:t>
            </a:r>
          </a:p>
        </p:txBody>
      </p:sp>
      <p:sp>
        <p:nvSpPr>
          <p:cNvPr id="3" name="Content Placeholder 2">
            <a:extLst>
              <a:ext uri="{FF2B5EF4-FFF2-40B4-BE49-F238E27FC236}">
                <a16:creationId xmlns:a16="http://schemas.microsoft.com/office/drawing/2014/main" id="{EE319F3A-8C3A-4BC9-9E70-0B223A228521}"/>
              </a:ext>
            </a:extLst>
          </p:cNvPr>
          <p:cNvSpPr>
            <a:spLocks noGrp="1"/>
          </p:cNvSpPr>
          <p:nvPr>
            <p:ph idx="1"/>
          </p:nvPr>
        </p:nvSpPr>
        <p:spPr>
          <a:xfrm>
            <a:off x="838200" y="1825624"/>
            <a:ext cx="10515600" cy="4987926"/>
          </a:xfrm>
        </p:spPr>
        <p:txBody>
          <a:bodyPr>
            <a:normAutofit fontScale="62500" lnSpcReduction="20000"/>
          </a:bodyPr>
          <a:lstStyle/>
          <a:p>
            <a:r>
              <a:rPr lang="en-US" dirty="0"/>
              <a:t>Honey bee pollination is essential for human food production!</a:t>
            </a:r>
          </a:p>
          <a:p>
            <a:pPr lvl="1"/>
            <a:r>
              <a:rPr lang="en-US" dirty="0"/>
              <a:t>Not true. </a:t>
            </a:r>
          </a:p>
          <a:p>
            <a:pPr lvl="1"/>
            <a:r>
              <a:rPr lang="en-US" dirty="0"/>
              <a:t>Though many crops do benefit from insect pollination, many can self-pollinate or pollinate through wind</a:t>
            </a:r>
          </a:p>
          <a:p>
            <a:pPr lvl="1"/>
            <a:r>
              <a:rPr lang="en-US" dirty="0"/>
              <a:t>More than 20,000 species of bees (many are solitary) as well as butterflies, flies, and many species of vertebrates pollinate plants</a:t>
            </a:r>
          </a:p>
          <a:p>
            <a:r>
              <a:rPr lang="en-US" dirty="0"/>
              <a:t>Yea but Einstein said “If bees disappeared off the face of the earth, man would only have four years left to live.”</a:t>
            </a:r>
          </a:p>
          <a:p>
            <a:pPr lvl="1"/>
            <a:r>
              <a:rPr lang="en-US" dirty="0"/>
              <a:t>There is no documented case of him having said this, even if he did, it is false</a:t>
            </a:r>
          </a:p>
          <a:p>
            <a:r>
              <a:rPr lang="en-US" dirty="0"/>
              <a:t>Okay, but still, Honey bees are becoming endangered so they are still an ecological issue!</a:t>
            </a:r>
          </a:p>
          <a:p>
            <a:pPr lvl="1"/>
            <a:r>
              <a:rPr lang="en-US" dirty="0"/>
              <a:t>Also not true, especially in the United States</a:t>
            </a:r>
          </a:p>
          <a:p>
            <a:pPr lvl="1"/>
            <a:r>
              <a:rPr lang="en-US" dirty="0"/>
              <a:t>Honey bees are technically an invasive species here (hence European Honey Bee)</a:t>
            </a:r>
          </a:p>
          <a:p>
            <a:pPr lvl="1"/>
            <a:r>
              <a:rPr lang="en-US" dirty="0"/>
              <a:t>They tend to outcompete many of the wild native pollinators (bumble bees for example), many of which are becoming nationally or globally threatened</a:t>
            </a:r>
          </a:p>
          <a:p>
            <a:r>
              <a:rPr lang="en-US" dirty="0"/>
              <a:t>Oh, so honey bees are evil and we should get rid of them?</a:t>
            </a:r>
          </a:p>
          <a:p>
            <a:pPr lvl="1"/>
            <a:r>
              <a:rPr lang="en-US" dirty="0"/>
              <a:t>No, they are just doing what they are good at, we just need to be more cautious in how we manage them agriculturally and realize that the mass media hype should be focused towards native bee species rather than honey bees</a:t>
            </a:r>
          </a:p>
          <a:p>
            <a:pPr lvl="1"/>
            <a:r>
              <a:rPr lang="en-US" dirty="0"/>
              <a:t>Also, they are one of the only sources of honey, and I think a lot of us like honey</a:t>
            </a:r>
          </a:p>
          <a:p>
            <a:pPr marL="0" indent="0">
              <a:buNone/>
            </a:pPr>
            <a:endParaRPr lang="en-US" dirty="0"/>
          </a:p>
          <a:p>
            <a:pPr marL="0" indent="0">
              <a:buNone/>
            </a:pPr>
            <a:r>
              <a:rPr lang="en-US" sz="2600" dirty="0" err="1"/>
              <a:t>Geldmann</a:t>
            </a:r>
            <a:r>
              <a:rPr lang="en-US" sz="2600" dirty="0"/>
              <a:t>, Jonas, and Juan P. González-Varo. "Conserving Honey Bees Does Not Help Wildlife". </a:t>
            </a:r>
            <a:r>
              <a:rPr lang="en-US" sz="2600" i="1" dirty="0"/>
              <a:t>Science</a:t>
            </a:r>
            <a:r>
              <a:rPr lang="en-US" sz="2600" dirty="0"/>
              <a:t>, vol 359, no. 6374, 2018, pp. 392-393. </a:t>
            </a:r>
            <a:r>
              <a:rPr lang="en-US" sz="2600" i="1" dirty="0"/>
              <a:t>American </a:t>
            </a:r>
            <a:r>
              <a:rPr lang="en-US" sz="2600" i="1" dirty="0" err="1"/>
              <a:t>Assoiation</a:t>
            </a:r>
            <a:r>
              <a:rPr lang="en-US" sz="2600" i="1" dirty="0"/>
              <a:t> For The Advancement Of Science (AAAS)</a:t>
            </a:r>
            <a:r>
              <a:rPr lang="en-US" sz="2600" dirty="0"/>
              <a:t>, doi:10.1126/science.aar2269.</a:t>
            </a:r>
          </a:p>
        </p:txBody>
      </p:sp>
    </p:spTree>
    <p:extLst>
      <p:ext uri="{BB962C8B-B14F-4D97-AF65-F5344CB8AC3E}">
        <p14:creationId xmlns:p14="http://schemas.microsoft.com/office/powerpoint/2010/main" val="18531633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A881C-2410-4D2B-9056-C6A4BC723244}"/>
              </a:ext>
            </a:extLst>
          </p:cNvPr>
          <p:cNvSpPr>
            <a:spLocks noGrp="1"/>
          </p:cNvSpPr>
          <p:nvPr>
            <p:ph type="title"/>
          </p:nvPr>
        </p:nvSpPr>
        <p:spPr/>
        <p:txBody>
          <a:bodyPr/>
          <a:lstStyle/>
          <a:p>
            <a:r>
              <a:rPr lang="en-US" dirty="0"/>
              <a:t>Data and Source Code Available on </a:t>
            </a:r>
            <a:r>
              <a:rPr lang="en-US" dirty="0" err="1"/>
              <a:t>Github</a:t>
            </a:r>
            <a:endParaRPr lang="en-US" dirty="0"/>
          </a:p>
        </p:txBody>
      </p:sp>
      <p:sp>
        <p:nvSpPr>
          <p:cNvPr id="3" name="Content Placeholder 2">
            <a:extLst>
              <a:ext uri="{FF2B5EF4-FFF2-40B4-BE49-F238E27FC236}">
                <a16:creationId xmlns:a16="http://schemas.microsoft.com/office/drawing/2014/main" id="{15E28553-88BC-42BC-88F7-6DF8090B86EF}"/>
              </a:ext>
            </a:extLst>
          </p:cNvPr>
          <p:cNvSpPr>
            <a:spLocks noGrp="1"/>
          </p:cNvSpPr>
          <p:nvPr>
            <p:ph idx="1"/>
          </p:nvPr>
        </p:nvSpPr>
        <p:spPr/>
        <p:txBody>
          <a:bodyPr/>
          <a:lstStyle/>
          <a:p>
            <a:r>
              <a:rPr lang="en-US" dirty="0">
                <a:hlinkClick r:id="rId2"/>
              </a:rPr>
              <a:t>https://github.com/jscavetta95/honey-production-models</a:t>
            </a:r>
            <a:endParaRPr lang="en-US" dirty="0"/>
          </a:p>
        </p:txBody>
      </p:sp>
      <p:pic>
        <p:nvPicPr>
          <p:cNvPr id="5" name="Picture 4">
            <a:extLst>
              <a:ext uri="{FF2B5EF4-FFF2-40B4-BE49-F238E27FC236}">
                <a16:creationId xmlns:a16="http://schemas.microsoft.com/office/drawing/2014/main" id="{C99DEBDC-2F37-4EA5-9FF5-9E7EF2259EE5}"/>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7229" r="27941"/>
          <a:stretch/>
        </p:blipFill>
        <p:spPr>
          <a:xfrm rot="5400000">
            <a:off x="4215900" y="2041026"/>
            <a:ext cx="3760199" cy="5143500"/>
          </a:xfrm>
          <a:prstGeom prst="rect">
            <a:avLst/>
          </a:prstGeom>
        </p:spPr>
      </p:pic>
    </p:spTree>
    <p:extLst>
      <p:ext uri="{BB962C8B-B14F-4D97-AF65-F5344CB8AC3E}">
        <p14:creationId xmlns:p14="http://schemas.microsoft.com/office/powerpoint/2010/main" val="22534290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AAC87-DC64-4E52-804B-014536AFD13E}"/>
              </a:ext>
            </a:extLst>
          </p:cNvPr>
          <p:cNvSpPr>
            <a:spLocks noGrp="1"/>
          </p:cNvSpPr>
          <p:nvPr>
            <p:ph type="title"/>
          </p:nvPr>
        </p:nvSpPr>
        <p:spPr/>
        <p:txBody>
          <a:bodyPr/>
          <a:lstStyle/>
          <a:p>
            <a:r>
              <a:rPr lang="en-US" dirty="0"/>
              <a:t>The Honey Bee</a:t>
            </a:r>
          </a:p>
        </p:txBody>
      </p:sp>
      <p:sp>
        <p:nvSpPr>
          <p:cNvPr id="3" name="Content Placeholder 2">
            <a:extLst>
              <a:ext uri="{FF2B5EF4-FFF2-40B4-BE49-F238E27FC236}">
                <a16:creationId xmlns:a16="http://schemas.microsoft.com/office/drawing/2014/main" id="{B3B99C47-EEF2-4B5F-90D8-3CC724933917}"/>
              </a:ext>
            </a:extLst>
          </p:cNvPr>
          <p:cNvSpPr>
            <a:spLocks noGrp="1"/>
          </p:cNvSpPr>
          <p:nvPr>
            <p:ph idx="1"/>
          </p:nvPr>
        </p:nvSpPr>
        <p:spPr>
          <a:xfrm>
            <a:off x="838200" y="1825625"/>
            <a:ext cx="8196503" cy="4351338"/>
          </a:xfrm>
        </p:spPr>
        <p:txBody>
          <a:bodyPr/>
          <a:lstStyle/>
          <a:p>
            <a:r>
              <a:rPr lang="en-US" dirty="0"/>
              <a:t>Used for many purposes in the agricultural industry</a:t>
            </a:r>
          </a:p>
          <a:p>
            <a:pPr lvl="1"/>
            <a:r>
              <a:rPr lang="en-US" dirty="0"/>
              <a:t>Pollination</a:t>
            </a:r>
          </a:p>
          <a:p>
            <a:pPr lvl="2"/>
            <a:r>
              <a:rPr lang="en-US" dirty="0"/>
              <a:t>∼75% of important crops depend to some degree on pollination</a:t>
            </a:r>
          </a:p>
          <a:p>
            <a:pPr lvl="2"/>
            <a:r>
              <a:rPr lang="en-US" dirty="0"/>
              <a:t>Pollination adds ∼9% to the global crop production</a:t>
            </a:r>
          </a:p>
          <a:p>
            <a:pPr lvl="1"/>
            <a:r>
              <a:rPr lang="en-US" dirty="0"/>
              <a:t>Wax production</a:t>
            </a:r>
          </a:p>
          <a:p>
            <a:pPr lvl="1"/>
            <a:r>
              <a:rPr lang="en-US" b="1" dirty="0"/>
              <a:t>Honey production</a:t>
            </a:r>
          </a:p>
          <a:p>
            <a:pPr lvl="2"/>
            <a:r>
              <a:rPr lang="en-US" dirty="0"/>
              <a:t>In 2017 global production of honey was about 2 million tons</a:t>
            </a:r>
            <a:endParaRPr lang="en-US" sz="800" dirty="0"/>
          </a:p>
        </p:txBody>
      </p:sp>
      <p:pic>
        <p:nvPicPr>
          <p:cNvPr id="11" name="Picture 8" descr="Image result for drone honey bee">
            <a:extLst>
              <a:ext uri="{FF2B5EF4-FFF2-40B4-BE49-F238E27FC236}">
                <a16:creationId xmlns:a16="http://schemas.microsoft.com/office/drawing/2014/main" id="{23BEA2B6-D681-4AFE-9F7D-9F46CBA15A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990" t="25032" r="7903" b="28197"/>
          <a:stretch/>
        </p:blipFill>
        <p:spPr bwMode="auto">
          <a:xfrm>
            <a:off x="4715035" y="5214340"/>
            <a:ext cx="3532366" cy="144103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Image result for north american bumble bee">
            <a:extLst>
              <a:ext uri="{FF2B5EF4-FFF2-40B4-BE49-F238E27FC236}">
                <a16:creationId xmlns:a16="http://schemas.microsoft.com/office/drawing/2014/main" id="{597AFA82-74E3-49DB-888D-A464585F32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216" t="21887" r="9535" b="18736"/>
          <a:stretch/>
        </p:blipFill>
        <p:spPr bwMode="auto">
          <a:xfrm flipH="1">
            <a:off x="515697" y="4912319"/>
            <a:ext cx="3683641" cy="174305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Image result for types of honey bees">
            <a:extLst>
              <a:ext uri="{FF2B5EF4-FFF2-40B4-BE49-F238E27FC236}">
                <a16:creationId xmlns:a16="http://schemas.microsoft.com/office/drawing/2014/main" id="{BFA86CCC-EC13-4443-A49B-D6A70BE5B7B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187" t="25279" r="8760" b="21532"/>
          <a:stretch/>
        </p:blipFill>
        <p:spPr bwMode="auto">
          <a:xfrm>
            <a:off x="8763098" y="5132065"/>
            <a:ext cx="2913204" cy="152331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8E574B7-6E82-4C74-BE31-6AC65FAC07F6}"/>
              </a:ext>
            </a:extLst>
          </p:cNvPr>
          <p:cNvSpPr txBox="1"/>
          <p:nvPr/>
        </p:nvSpPr>
        <p:spPr>
          <a:xfrm>
            <a:off x="515696" y="6546317"/>
            <a:ext cx="3683640" cy="276999"/>
          </a:xfrm>
          <a:prstGeom prst="rect">
            <a:avLst/>
          </a:prstGeom>
          <a:noFill/>
        </p:spPr>
        <p:txBody>
          <a:bodyPr wrap="square" rtlCol="0">
            <a:spAutoFit/>
          </a:bodyPr>
          <a:lstStyle/>
          <a:p>
            <a:pPr algn="ctr"/>
            <a:r>
              <a:rPr lang="en-US" sz="1200" i="1" dirty="0"/>
              <a:t>Apis mellifera</a:t>
            </a:r>
            <a:r>
              <a:rPr lang="en-US" sz="1200" dirty="0"/>
              <a:t> Queen</a:t>
            </a:r>
          </a:p>
        </p:txBody>
      </p:sp>
      <p:sp>
        <p:nvSpPr>
          <p:cNvPr id="13" name="TextBox 12">
            <a:extLst>
              <a:ext uri="{FF2B5EF4-FFF2-40B4-BE49-F238E27FC236}">
                <a16:creationId xmlns:a16="http://schemas.microsoft.com/office/drawing/2014/main" id="{7AF7E143-B79C-4A72-803D-C87243A5A01A}"/>
              </a:ext>
            </a:extLst>
          </p:cNvPr>
          <p:cNvSpPr txBox="1"/>
          <p:nvPr/>
        </p:nvSpPr>
        <p:spPr>
          <a:xfrm>
            <a:off x="4715034" y="6546317"/>
            <a:ext cx="3532366" cy="276999"/>
          </a:xfrm>
          <a:prstGeom prst="rect">
            <a:avLst/>
          </a:prstGeom>
          <a:noFill/>
        </p:spPr>
        <p:txBody>
          <a:bodyPr wrap="square" rtlCol="0">
            <a:spAutoFit/>
          </a:bodyPr>
          <a:lstStyle/>
          <a:p>
            <a:pPr algn="ctr"/>
            <a:r>
              <a:rPr lang="en-US" sz="1200" i="1" dirty="0"/>
              <a:t>Apis mellifera</a:t>
            </a:r>
            <a:r>
              <a:rPr lang="en-US" sz="1200" dirty="0"/>
              <a:t> Drone</a:t>
            </a:r>
          </a:p>
        </p:txBody>
      </p:sp>
      <p:sp>
        <p:nvSpPr>
          <p:cNvPr id="15" name="TextBox 14">
            <a:extLst>
              <a:ext uri="{FF2B5EF4-FFF2-40B4-BE49-F238E27FC236}">
                <a16:creationId xmlns:a16="http://schemas.microsoft.com/office/drawing/2014/main" id="{56520422-E787-458C-97C8-ECEFFC09EEE2}"/>
              </a:ext>
            </a:extLst>
          </p:cNvPr>
          <p:cNvSpPr txBox="1"/>
          <p:nvPr/>
        </p:nvSpPr>
        <p:spPr>
          <a:xfrm>
            <a:off x="8763097" y="6546317"/>
            <a:ext cx="2590703" cy="276999"/>
          </a:xfrm>
          <a:prstGeom prst="rect">
            <a:avLst/>
          </a:prstGeom>
          <a:noFill/>
        </p:spPr>
        <p:txBody>
          <a:bodyPr wrap="square" rtlCol="0">
            <a:spAutoFit/>
          </a:bodyPr>
          <a:lstStyle/>
          <a:p>
            <a:pPr algn="ctr"/>
            <a:r>
              <a:rPr lang="en-US" sz="1200" i="1" dirty="0"/>
              <a:t>Apis mellifera</a:t>
            </a:r>
            <a:r>
              <a:rPr lang="en-US" sz="1200" dirty="0"/>
              <a:t> Worker</a:t>
            </a:r>
          </a:p>
        </p:txBody>
      </p:sp>
      <p:pic>
        <p:nvPicPr>
          <p:cNvPr id="17" name="Picture 16">
            <a:extLst>
              <a:ext uri="{FF2B5EF4-FFF2-40B4-BE49-F238E27FC236}">
                <a16:creationId xmlns:a16="http://schemas.microsoft.com/office/drawing/2014/main" id="{7DDAF5E3-517A-40E2-A72A-2C72826397CF}"/>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9340" t="3312" r="10314" b="24268"/>
          <a:stretch/>
        </p:blipFill>
        <p:spPr>
          <a:xfrm rot="5400000">
            <a:off x="8401728" y="1379077"/>
            <a:ext cx="3907547" cy="2641599"/>
          </a:xfrm>
          <a:prstGeom prst="rect">
            <a:avLst/>
          </a:prstGeom>
        </p:spPr>
      </p:pic>
    </p:spTree>
    <p:extLst>
      <p:ext uri="{BB962C8B-B14F-4D97-AF65-F5344CB8AC3E}">
        <p14:creationId xmlns:p14="http://schemas.microsoft.com/office/powerpoint/2010/main" val="4345599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AA620-6970-4AAA-8D56-3D5FE5F1DF72}"/>
              </a:ext>
            </a:extLst>
          </p:cNvPr>
          <p:cNvSpPr>
            <a:spLocks noGrp="1"/>
          </p:cNvSpPr>
          <p:nvPr>
            <p:ph type="title"/>
          </p:nvPr>
        </p:nvSpPr>
        <p:spPr/>
        <p:txBody>
          <a:bodyPr/>
          <a:lstStyle/>
          <a:p>
            <a:r>
              <a:rPr lang="en-US" dirty="0"/>
              <a:t>How is Honey Produced?</a:t>
            </a:r>
          </a:p>
        </p:txBody>
      </p:sp>
      <p:sp>
        <p:nvSpPr>
          <p:cNvPr id="3" name="Content Placeholder 2">
            <a:extLst>
              <a:ext uri="{FF2B5EF4-FFF2-40B4-BE49-F238E27FC236}">
                <a16:creationId xmlns:a16="http://schemas.microsoft.com/office/drawing/2014/main" id="{BDD6F9CD-61B3-4731-A3BD-EDDCED512C92}"/>
              </a:ext>
            </a:extLst>
          </p:cNvPr>
          <p:cNvSpPr>
            <a:spLocks noGrp="1"/>
          </p:cNvSpPr>
          <p:nvPr>
            <p:ph idx="1"/>
          </p:nvPr>
        </p:nvSpPr>
        <p:spPr>
          <a:xfrm>
            <a:off x="838201" y="1825625"/>
            <a:ext cx="6067794" cy="4351338"/>
          </a:xfrm>
        </p:spPr>
        <p:txBody>
          <a:bodyPr/>
          <a:lstStyle/>
          <a:p>
            <a:r>
              <a:rPr lang="en-US" dirty="0"/>
              <a:t>Honey bees produce honey from the nectar they collect from flowers</a:t>
            </a:r>
          </a:p>
          <a:p>
            <a:r>
              <a:rPr lang="en-US" dirty="0"/>
              <a:t>Nectar is initially stored and processed within their crop</a:t>
            </a:r>
          </a:p>
          <a:p>
            <a:r>
              <a:rPr lang="en-US" dirty="0"/>
              <a:t>In the hive, honey is stored in wax cells</a:t>
            </a:r>
          </a:p>
          <a:p>
            <a:r>
              <a:rPr lang="en-US" dirty="0"/>
              <a:t>Bees will fan the honey to remove moisture until capping the cell for long term storage </a:t>
            </a:r>
          </a:p>
        </p:txBody>
      </p:sp>
      <p:grpSp>
        <p:nvGrpSpPr>
          <p:cNvPr id="4" name="Group 3">
            <a:extLst>
              <a:ext uri="{FF2B5EF4-FFF2-40B4-BE49-F238E27FC236}">
                <a16:creationId xmlns:a16="http://schemas.microsoft.com/office/drawing/2014/main" id="{0A686383-C94C-4A19-B731-E5BB4325FC6B}"/>
              </a:ext>
            </a:extLst>
          </p:cNvPr>
          <p:cNvGrpSpPr/>
          <p:nvPr/>
        </p:nvGrpSpPr>
        <p:grpSpPr>
          <a:xfrm>
            <a:off x="6998235" y="513566"/>
            <a:ext cx="4202569" cy="3377116"/>
            <a:chOff x="6344694" y="1561630"/>
            <a:chExt cx="4202569" cy="3377116"/>
          </a:xfrm>
        </p:grpSpPr>
        <p:pic>
          <p:nvPicPr>
            <p:cNvPr id="5" name="Picture 6" descr="http://c7.alamy.com/comp/G2GHXR/worker-honeybees-on-frame-of-white-capped-honey-and-open-and-capped-G2GHXR.jpg">
              <a:extLst>
                <a:ext uri="{FF2B5EF4-FFF2-40B4-BE49-F238E27FC236}">
                  <a16:creationId xmlns:a16="http://schemas.microsoft.com/office/drawing/2014/main" id="{50811417-0FB9-49EE-A961-75AA20AD2D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632" t="39713" r="44300" b="11042"/>
            <a:stretch/>
          </p:blipFill>
          <p:spPr bwMode="auto">
            <a:xfrm>
              <a:off x="7836614" y="1561630"/>
              <a:ext cx="2710649" cy="337711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D17692BB-BD0C-4784-A314-1F9DC5405DA1}"/>
                </a:ext>
              </a:extLst>
            </p:cNvPr>
            <p:cNvCxnSpPr>
              <a:cxnSpLocks/>
              <a:stCxn id="8" idx="3"/>
            </p:cNvCxnSpPr>
            <p:nvPr/>
          </p:nvCxnSpPr>
          <p:spPr>
            <a:xfrm>
              <a:off x="7620798" y="3380242"/>
              <a:ext cx="1165343" cy="0"/>
            </a:xfrm>
            <a:prstGeom prst="straightConnector1">
              <a:avLst/>
            </a:prstGeom>
            <a:ln>
              <a:solidFill>
                <a:srgbClr val="00B050"/>
              </a:solidFill>
              <a:tailEnd type="triangle" w="lg" len="lg"/>
            </a:ln>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5B749252-2F70-4F73-AB0F-92C56B2AF627}"/>
                </a:ext>
              </a:extLst>
            </p:cNvPr>
            <p:cNvSpPr txBox="1"/>
            <p:nvPr/>
          </p:nvSpPr>
          <p:spPr>
            <a:xfrm>
              <a:off x="6344694" y="3210965"/>
              <a:ext cx="1276104" cy="338554"/>
            </a:xfrm>
            <a:prstGeom prst="rect">
              <a:avLst/>
            </a:prstGeom>
            <a:noFill/>
          </p:spPr>
          <p:txBody>
            <a:bodyPr wrap="square" rtlCol="0">
              <a:spAutoFit/>
            </a:bodyPr>
            <a:lstStyle/>
            <a:p>
              <a:pPr algn="r"/>
              <a:r>
                <a:rPr lang="en-US" sz="1600" dirty="0"/>
                <a:t>Raw Honey</a:t>
              </a:r>
            </a:p>
          </p:txBody>
        </p:sp>
        <p:sp>
          <p:nvSpPr>
            <p:cNvPr id="9" name="TextBox 8">
              <a:extLst>
                <a:ext uri="{FF2B5EF4-FFF2-40B4-BE49-F238E27FC236}">
                  <a16:creationId xmlns:a16="http://schemas.microsoft.com/office/drawing/2014/main" id="{95AC6731-BC63-4DC9-B621-5A17B1502DC4}"/>
                </a:ext>
              </a:extLst>
            </p:cNvPr>
            <p:cNvSpPr txBox="1"/>
            <p:nvPr/>
          </p:nvSpPr>
          <p:spPr>
            <a:xfrm>
              <a:off x="6344694" y="1796177"/>
              <a:ext cx="1394977" cy="338554"/>
            </a:xfrm>
            <a:prstGeom prst="rect">
              <a:avLst/>
            </a:prstGeom>
            <a:noFill/>
          </p:spPr>
          <p:txBody>
            <a:bodyPr wrap="square" rtlCol="0">
              <a:spAutoFit/>
            </a:bodyPr>
            <a:lstStyle/>
            <a:p>
              <a:pPr algn="r"/>
              <a:r>
                <a:rPr lang="en-US" sz="1600" dirty="0"/>
                <a:t>Capped Honey</a:t>
              </a:r>
            </a:p>
          </p:txBody>
        </p:sp>
        <p:cxnSp>
          <p:nvCxnSpPr>
            <p:cNvPr id="10" name="Straight Arrow Connector 9">
              <a:extLst>
                <a:ext uri="{FF2B5EF4-FFF2-40B4-BE49-F238E27FC236}">
                  <a16:creationId xmlns:a16="http://schemas.microsoft.com/office/drawing/2014/main" id="{0FEB0E8B-34E0-4140-9783-63D91D57EFB7}"/>
                </a:ext>
              </a:extLst>
            </p:cNvPr>
            <p:cNvCxnSpPr>
              <a:cxnSpLocks/>
              <a:stCxn id="9" idx="3"/>
            </p:cNvCxnSpPr>
            <p:nvPr/>
          </p:nvCxnSpPr>
          <p:spPr>
            <a:xfrm>
              <a:off x="7739671" y="1965454"/>
              <a:ext cx="516118" cy="0"/>
            </a:xfrm>
            <a:prstGeom prst="straightConnector1">
              <a:avLst/>
            </a:prstGeom>
            <a:ln>
              <a:solidFill>
                <a:srgbClr val="00B050"/>
              </a:solidFill>
              <a:tailEnd type="triangle" w="lg" len="lg"/>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F5DF0A55-AF40-4A15-9E3A-81849A13B708}"/>
                </a:ext>
              </a:extLst>
            </p:cNvPr>
            <p:cNvCxnSpPr>
              <a:cxnSpLocks/>
              <a:stCxn id="12" idx="3"/>
            </p:cNvCxnSpPr>
            <p:nvPr/>
          </p:nvCxnSpPr>
          <p:spPr>
            <a:xfrm>
              <a:off x="7620798" y="4555458"/>
              <a:ext cx="1823711" cy="0"/>
            </a:xfrm>
            <a:prstGeom prst="straightConnector1">
              <a:avLst/>
            </a:prstGeom>
            <a:ln>
              <a:solidFill>
                <a:srgbClr val="00B050"/>
              </a:solidFill>
              <a:tailEnd type="triangle" w="lg" len="lg"/>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12ACBD38-695D-41F5-A548-C9E3F5C885B2}"/>
                </a:ext>
              </a:extLst>
            </p:cNvPr>
            <p:cNvSpPr txBox="1"/>
            <p:nvPr/>
          </p:nvSpPr>
          <p:spPr>
            <a:xfrm>
              <a:off x="6344694" y="4386181"/>
              <a:ext cx="1276104" cy="338554"/>
            </a:xfrm>
            <a:prstGeom prst="rect">
              <a:avLst/>
            </a:prstGeom>
            <a:noFill/>
          </p:spPr>
          <p:txBody>
            <a:bodyPr wrap="square" rtlCol="0">
              <a:spAutoFit/>
            </a:bodyPr>
            <a:lstStyle/>
            <a:p>
              <a:pPr algn="r"/>
              <a:r>
                <a:rPr lang="en-US" sz="1600" dirty="0"/>
                <a:t>Pollen</a:t>
              </a:r>
            </a:p>
          </p:txBody>
        </p:sp>
      </p:grpSp>
      <p:grpSp>
        <p:nvGrpSpPr>
          <p:cNvPr id="15" name="Group 14">
            <a:extLst>
              <a:ext uri="{FF2B5EF4-FFF2-40B4-BE49-F238E27FC236}">
                <a16:creationId xmlns:a16="http://schemas.microsoft.com/office/drawing/2014/main" id="{63AABFAF-0181-4ADB-B0D2-85FB046B980B}"/>
              </a:ext>
            </a:extLst>
          </p:cNvPr>
          <p:cNvGrpSpPr/>
          <p:nvPr/>
        </p:nvGrpSpPr>
        <p:grpSpPr>
          <a:xfrm>
            <a:off x="6905994" y="3940970"/>
            <a:ext cx="5062419" cy="2621800"/>
            <a:chOff x="5403766" y="4058132"/>
            <a:chExt cx="5062419" cy="2621800"/>
          </a:xfrm>
        </p:grpSpPr>
        <p:pic>
          <p:nvPicPr>
            <p:cNvPr id="13" name="Picture 2" descr="Image result for honey stomach bee">
              <a:extLst>
                <a:ext uri="{FF2B5EF4-FFF2-40B4-BE49-F238E27FC236}">
                  <a16:creationId xmlns:a16="http://schemas.microsoft.com/office/drawing/2014/main" id="{836BA8A9-8CC4-445C-8785-0DE679FB48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3766" y="4058132"/>
              <a:ext cx="5062419" cy="2621800"/>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a:extLst>
                <a:ext uri="{FF2B5EF4-FFF2-40B4-BE49-F238E27FC236}">
                  <a16:creationId xmlns:a16="http://schemas.microsoft.com/office/drawing/2014/main" id="{CBE1528B-22C5-4BA4-9496-F1BBECE66EF2}"/>
                </a:ext>
              </a:extLst>
            </p:cNvPr>
            <p:cNvSpPr/>
            <p:nvPr/>
          </p:nvSpPr>
          <p:spPr>
            <a:xfrm>
              <a:off x="7659171" y="4494241"/>
              <a:ext cx="846025" cy="846025"/>
            </a:xfrm>
            <a:prstGeom prst="ellipse">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spTree>
    <p:extLst>
      <p:ext uri="{BB962C8B-B14F-4D97-AF65-F5344CB8AC3E}">
        <p14:creationId xmlns:p14="http://schemas.microsoft.com/office/powerpoint/2010/main" val="38396272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B6237-6807-4380-85C8-AC378097FAB2}"/>
              </a:ext>
            </a:extLst>
          </p:cNvPr>
          <p:cNvSpPr>
            <a:spLocks noGrp="1"/>
          </p:cNvSpPr>
          <p:nvPr>
            <p:ph type="title"/>
          </p:nvPr>
        </p:nvSpPr>
        <p:spPr/>
        <p:txBody>
          <a:bodyPr/>
          <a:lstStyle/>
          <a:p>
            <a:r>
              <a:rPr lang="en-US" dirty="0"/>
              <a:t>Could Climate Impact Honey Production?</a:t>
            </a:r>
          </a:p>
        </p:txBody>
      </p:sp>
      <p:sp>
        <p:nvSpPr>
          <p:cNvPr id="3" name="Content Placeholder 2">
            <a:extLst>
              <a:ext uri="{FF2B5EF4-FFF2-40B4-BE49-F238E27FC236}">
                <a16:creationId xmlns:a16="http://schemas.microsoft.com/office/drawing/2014/main" id="{D8FDF86D-5178-4A7F-BE2C-3AE28EDC3531}"/>
              </a:ext>
            </a:extLst>
          </p:cNvPr>
          <p:cNvSpPr>
            <a:spLocks noGrp="1"/>
          </p:cNvSpPr>
          <p:nvPr>
            <p:ph idx="1"/>
          </p:nvPr>
        </p:nvSpPr>
        <p:spPr/>
        <p:txBody>
          <a:bodyPr/>
          <a:lstStyle/>
          <a:p>
            <a:r>
              <a:rPr lang="en-US" dirty="0"/>
              <a:t>The overall process of honey production is reliant on many complicated steps, all of which could be affected by differing climate conditions</a:t>
            </a:r>
          </a:p>
          <a:p>
            <a:r>
              <a:rPr lang="en-US" dirty="0"/>
              <a:t>The flowering plants that produce the nectar</a:t>
            </a:r>
          </a:p>
          <a:p>
            <a:r>
              <a:rPr lang="en-US" dirty="0"/>
              <a:t>The overall colony strength</a:t>
            </a:r>
          </a:p>
          <a:p>
            <a:r>
              <a:rPr lang="en-US" dirty="0"/>
              <a:t>Amount of time allotted to forage</a:t>
            </a:r>
          </a:p>
          <a:p>
            <a:r>
              <a:rPr lang="en-US" dirty="0"/>
              <a:t>Ability to process nectar in hive</a:t>
            </a:r>
          </a:p>
          <a:p>
            <a:r>
              <a:rPr lang="en-US" dirty="0"/>
              <a:t>Human impact</a:t>
            </a:r>
          </a:p>
          <a:p>
            <a:endParaRPr lang="en-US" dirty="0"/>
          </a:p>
        </p:txBody>
      </p:sp>
      <p:pic>
        <p:nvPicPr>
          <p:cNvPr id="7170" name="Picture 2" descr="Image result for bees in rain">
            <a:extLst>
              <a:ext uri="{FF2B5EF4-FFF2-40B4-BE49-F238E27FC236}">
                <a16:creationId xmlns:a16="http://schemas.microsoft.com/office/drawing/2014/main" id="{128657FC-7C20-4547-8535-AEFFC4E203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3147483"/>
            <a:ext cx="5565775" cy="371051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9276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B7FDC-5FBD-46C5-96A0-C1060C5ADB13}"/>
              </a:ext>
            </a:extLst>
          </p:cNvPr>
          <p:cNvSpPr>
            <a:spLocks noGrp="1"/>
          </p:cNvSpPr>
          <p:nvPr>
            <p:ph type="title"/>
          </p:nvPr>
        </p:nvSpPr>
        <p:spPr/>
        <p:txBody>
          <a:bodyPr/>
          <a:lstStyle/>
          <a:p>
            <a:r>
              <a:rPr lang="en-US" dirty="0"/>
              <a:t>USDA Data</a:t>
            </a:r>
          </a:p>
        </p:txBody>
      </p:sp>
      <p:sp>
        <p:nvSpPr>
          <p:cNvPr id="3" name="Content Placeholder 2">
            <a:extLst>
              <a:ext uri="{FF2B5EF4-FFF2-40B4-BE49-F238E27FC236}">
                <a16:creationId xmlns:a16="http://schemas.microsoft.com/office/drawing/2014/main" id="{77753FC3-808C-4827-8327-237D20BD2C17}"/>
              </a:ext>
            </a:extLst>
          </p:cNvPr>
          <p:cNvSpPr>
            <a:spLocks noGrp="1"/>
          </p:cNvSpPr>
          <p:nvPr>
            <p:ph idx="1"/>
          </p:nvPr>
        </p:nvSpPr>
        <p:spPr/>
        <p:txBody>
          <a:bodyPr/>
          <a:lstStyle/>
          <a:p>
            <a:r>
              <a:rPr lang="en-US" dirty="0"/>
              <a:t>I am using 2017’s annual census conducted by the United Stated Department of Agriculture (USDA)</a:t>
            </a:r>
          </a:p>
          <a:p>
            <a:r>
              <a:rPr lang="en-US" dirty="0"/>
              <a:t>Includes county level data for honey production, number of colonies, and agricultural land usage</a:t>
            </a:r>
          </a:p>
          <a:p>
            <a:r>
              <a:rPr lang="en-US" dirty="0"/>
              <a:t>For additional data, I am using a 2017 survey which has state level data on the percent of colonies affected by different diseases.</a:t>
            </a:r>
          </a:p>
        </p:txBody>
      </p:sp>
      <p:graphicFrame>
        <p:nvGraphicFramePr>
          <p:cNvPr id="4" name="Table 3">
            <a:extLst>
              <a:ext uri="{FF2B5EF4-FFF2-40B4-BE49-F238E27FC236}">
                <a16:creationId xmlns:a16="http://schemas.microsoft.com/office/drawing/2014/main" id="{4874667E-56E5-4E36-B3DE-00CC88A6E16D}"/>
              </a:ext>
            </a:extLst>
          </p:cNvPr>
          <p:cNvGraphicFramePr>
            <a:graphicFrameLocks noGrp="1"/>
          </p:cNvGraphicFramePr>
          <p:nvPr>
            <p:extLst>
              <p:ext uri="{D42A27DB-BD31-4B8C-83A1-F6EECF244321}">
                <p14:modId xmlns:p14="http://schemas.microsoft.com/office/powerpoint/2010/main" val="1674576131"/>
              </p:ext>
            </p:extLst>
          </p:nvPr>
        </p:nvGraphicFramePr>
        <p:xfrm>
          <a:off x="160366" y="4715718"/>
          <a:ext cx="11871267" cy="1645920"/>
        </p:xfrm>
        <a:graphic>
          <a:graphicData uri="http://schemas.openxmlformats.org/drawingml/2006/table">
            <a:tbl>
              <a:tblPr firstRow="1">
                <a:tableStyleId>{9D7B26C5-4107-4FEC-AEDC-1716B250A1EF}</a:tableStyleId>
              </a:tblPr>
              <a:tblGrid>
                <a:gridCol w="369954">
                  <a:extLst>
                    <a:ext uri="{9D8B030D-6E8A-4147-A177-3AD203B41FA5}">
                      <a16:colId xmlns:a16="http://schemas.microsoft.com/office/drawing/2014/main" val="4057161298"/>
                    </a:ext>
                  </a:extLst>
                </a:gridCol>
                <a:gridCol w="446400">
                  <a:extLst>
                    <a:ext uri="{9D8B030D-6E8A-4147-A177-3AD203B41FA5}">
                      <a16:colId xmlns:a16="http://schemas.microsoft.com/office/drawing/2014/main" val="933048935"/>
                    </a:ext>
                  </a:extLst>
                </a:gridCol>
                <a:gridCol w="952252">
                  <a:extLst>
                    <a:ext uri="{9D8B030D-6E8A-4147-A177-3AD203B41FA5}">
                      <a16:colId xmlns:a16="http://schemas.microsoft.com/office/drawing/2014/main" val="1997401752"/>
                    </a:ext>
                  </a:extLst>
                </a:gridCol>
                <a:gridCol w="935987">
                  <a:extLst>
                    <a:ext uri="{9D8B030D-6E8A-4147-A177-3AD203B41FA5}">
                      <a16:colId xmlns:a16="http://schemas.microsoft.com/office/drawing/2014/main" val="4066948642"/>
                    </a:ext>
                  </a:extLst>
                </a:gridCol>
                <a:gridCol w="532607">
                  <a:extLst>
                    <a:ext uri="{9D8B030D-6E8A-4147-A177-3AD203B41FA5}">
                      <a16:colId xmlns:a16="http://schemas.microsoft.com/office/drawing/2014/main" val="1554048169"/>
                    </a:ext>
                  </a:extLst>
                </a:gridCol>
                <a:gridCol w="1015687">
                  <a:extLst>
                    <a:ext uri="{9D8B030D-6E8A-4147-A177-3AD203B41FA5}">
                      <a16:colId xmlns:a16="http://schemas.microsoft.com/office/drawing/2014/main" val="3930043734"/>
                    </a:ext>
                  </a:extLst>
                </a:gridCol>
                <a:gridCol w="970144">
                  <a:extLst>
                    <a:ext uri="{9D8B030D-6E8A-4147-A177-3AD203B41FA5}">
                      <a16:colId xmlns:a16="http://schemas.microsoft.com/office/drawing/2014/main" val="1052476798"/>
                    </a:ext>
                  </a:extLst>
                </a:gridCol>
                <a:gridCol w="670862">
                  <a:extLst>
                    <a:ext uri="{9D8B030D-6E8A-4147-A177-3AD203B41FA5}">
                      <a16:colId xmlns:a16="http://schemas.microsoft.com/office/drawing/2014/main" val="738008905"/>
                    </a:ext>
                  </a:extLst>
                </a:gridCol>
                <a:gridCol w="584655">
                  <a:extLst>
                    <a:ext uri="{9D8B030D-6E8A-4147-A177-3AD203B41FA5}">
                      <a16:colId xmlns:a16="http://schemas.microsoft.com/office/drawing/2014/main" val="1016294383"/>
                    </a:ext>
                  </a:extLst>
                </a:gridCol>
                <a:gridCol w="1022194">
                  <a:extLst>
                    <a:ext uri="{9D8B030D-6E8A-4147-A177-3AD203B41FA5}">
                      <a16:colId xmlns:a16="http://schemas.microsoft.com/office/drawing/2014/main" val="1754848551"/>
                    </a:ext>
                  </a:extLst>
                </a:gridCol>
                <a:gridCol w="905083">
                  <a:extLst>
                    <a:ext uri="{9D8B030D-6E8A-4147-A177-3AD203B41FA5}">
                      <a16:colId xmlns:a16="http://schemas.microsoft.com/office/drawing/2014/main" val="2875297388"/>
                    </a:ext>
                  </a:extLst>
                </a:gridCol>
                <a:gridCol w="882310">
                  <a:extLst>
                    <a:ext uri="{9D8B030D-6E8A-4147-A177-3AD203B41FA5}">
                      <a16:colId xmlns:a16="http://schemas.microsoft.com/office/drawing/2014/main" val="1329748238"/>
                    </a:ext>
                  </a:extLst>
                </a:gridCol>
                <a:gridCol w="991289">
                  <a:extLst>
                    <a:ext uri="{9D8B030D-6E8A-4147-A177-3AD203B41FA5}">
                      <a16:colId xmlns:a16="http://schemas.microsoft.com/office/drawing/2014/main" val="30501529"/>
                    </a:ext>
                  </a:extLst>
                </a:gridCol>
                <a:gridCol w="787972">
                  <a:extLst>
                    <a:ext uri="{9D8B030D-6E8A-4147-A177-3AD203B41FA5}">
                      <a16:colId xmlns:a16="http://schemas.microsoft.com/office/drawing/2014/main" val="454967495"/>
                    </a:ext>
                  </a:extLst>
                </a:gridCol>
                <a:gridCol w="803871">
                  <a:extLst>
                    <a:ext uri="{9D8B030D-6E8A-4147-A177-3AD203B41FA5}">
                      <a16:colId xmlns:a16="http://schemas.microsoft.com/office/drawing/2014/main" val="164617794"/>
                    </a:ext>
                  </a:extLst>
                </a:gridCol>
              </a:tblGrid>
              <a:tr h="274320">
                <a:tc>
                  <a:txBody>
                    <a:bodyPr/>
                    <a:lstStyle/>
                    <a:p>
                      <a:pPr algn="ctr" fontAlgn="ctr"/>
                      <a:r>
                        <a:rPr lang="en-US" sz="800" dirty="0">
                          <a:effectLst/>
                        </a:rPr>
                        <a:t>state</a:t>
                      </a:r>
                      <a:endParaRPr lang="en-US" sz="800" b="1" dirty="0">
                        <a:effectLst/>
                      </a:endParaRPr>
                    </a:p>
                  </a:txBody>
                  <a:tcPr marL="63063" marR="63063" marT="31531" marB="31531" anchor="ctr"/>
                </a:tc>
                <a:tc>
                  <a:txBody>
                    <a:bodyPr/>
                    <a:lstStyle/>
                    <a:p>
                      <a:pPr algn="ctr" fontAlgn="ctr"/>
                      <a:r>
                        <a:rPr lang="en-US" sz="800" dirty="0">
                          <a:effectLst/>
                        </a:rPr>
                        <a:t>county</a:t>
                      </a:r>
                      <a:endParaRPr lang="en-US" sz="800" b="1" dirty="0">
                        <a:effectLst/>
                      </a:endParaRPr>
                    </a:p>
                  </a:txBody>
                  <a:tcPr marL="63063" marR="63063" marT="31531" marB="31531" anchor="ctr"/>
                </a:tc>
                <a:tc>
                  <a:txBody>
                    <a:bodyPr/>
                    <a:lstStyle/>
                    <a:p>
                      <a:pPr algn="ctr" fontAlgn="ctr"/>
                      <a:r>
                        <a:rPr lang="en-US" sz="800" dirty="0" err="1">
                          <a:effectLst/>
                        </a:rPr>
                        <a:t>honey_per_colony</a:t>
                      </a:r>
                      <a:endParaRPr lang="en-US" sz="800" b="1" dirty="0">
                        <a:effectLst/>
                      </a:endParaRPr>
                    </a:p>
                  </a:txBody>
                  <a:tcPr marL="63063" marR="63063" marT="31531" marB="31531" anchor="ctr"/>
                </a:tc>
                <a:tc>
                  <a:txBody>
                    <a:bodyPr/>
                    <a:lstStyle/>
                    <a:p>
                      <a:pPr algn="ctr" fontAlgn="ctr"/>
                      <a:r>
                        <a:rPr lang="en-US" sz="800" dirty="0" err="1">
                          <a:effectLst/>
                        </a:rPr>
                        <a:t>agricultural_other</a:t>
                      </a:r>
                      <a:endParaRPr lang="en-US" sz="800" b="1" dirty="0">
                        <a:effectLst/>
                      </a:endParaRPr>
                    </a:p>
                  </a:txBody>
                  <a:tcPr marL="63063" marR="63063" marT="31531" marB="31531" anchor="ctr"/>
                </a:tc>
                <a:tc>
                  <a:txBody>
                    <a:bodyPr/>
                    <a:lstStyle/>
                    <a:p>
                      <a:pPr algn="ctr" fontAlgn="ctr"/>
                      <a:r>
                        <a:rPr lang="en-US" sz="800" dirty="0">
                          <a:effectLst/>
                        </a:rPr>
                        <a:t>cropland</a:t>
                      </a:r>
                      <a:endParaRPr lang="en-US" sz="800" b="1" dirty="0">
                        <a:effectLst/>
                      </a:endParaRPr>
                    </a:p>
                  </a:txBody>
                  <a:tcPr marL="63063" marR="63063" marT="31531" marB="31531" anchor="ctr"/>
                </a:tc>
                <a:tc>
                  <a:txBody>
                    <a:bodyPr/>
                    <a:lstStyle/>
                    <a:p>
                      <a:pPr algn="ctr" fontAlgn="ctr"/>
                      <a:r>
                        <a:rPr lang="en-US" sz="800" dirty="0" err="1">
                          <a:effectLst/>
                        </a:rPr>
                        <a:t>cropland_harvested</a:t>
                      </a:r>
                      <a:endParaRPr lang="en-US" sz="800" b="1" dirty="0">
                        <a:effectLst/>
                      </a:endParaRPr>
                    </a:p>
                  </a:txBody>
                  <a:tcPr marL="63063" marR="63063" marT="31531" marB="31531" anchor="ctr"/>
                </a:tc>
                <a:tc>
                  <a:txBody>
                    <a:bodyPr/>
                    <a:lstStyle/>
                    <a:p>
                      <a:pPr algn="ctr" fontAlgn="ctr"/>
                      <a:r>
                        <a:rPr lang="en-US" sz="800" dirty="0" err="1">
                          <a:effectLst/>
                        </a:rPr>
                        <a:t>cropland_pastured</a:t>
                      </a:r>
                      <a:endParaRPr lang="en-US" sz="800" b="1" dirty="0">
                        <a:effectLst/>
                      </a:endParaRPr>
                    </a:p>
                  </a:txBody>
                  <a:tcPr marL="63063" marR="63063" marT="31531" marB="31531" anchor="ctr"/>
                </a:tc>
                <a:tc>
                  <a:txBody>
                    <a:bodyPr/>
                    <a:lstStyle/>
                    <a:p>
                      <a:pPr algn="ctr" fontAlgn="ctr"/>
                      <a:r>
                        <a:rPr lang="en-US" sz="800" dirty="0">
                          <a:effectLst/>
                        </a:rPr>
                        <a:t>pastureland</a:t>
                      </a:r>
                      <a:endParaRPr lang="en-US" sz="800" b="1" dirty="0">
                        <a:effectLst/>
                      </a:endParaRPr>
                    </a:p>
                  </a:txBody>
                  <a:tcPr marL="63063" marR="63063" marT="31531" marB="31531" anchor="ctr"/>
                </a:tc>
                <a:tc>
                  <a:txBody>
                    <a:bodyPr/>
                    <a:lstStyle/>
                    <a:p>
                      <a:pPr algn="ctr" fontAlgn="ctr"/>
                      <a:r>
                        <a:rPr lang="en-US" sz="800" dirty="0">
                          <a:effectLst/>
                        </a:rPr>
                        <a:t>woodland</a:t>
                      </a:r>
                      <a:endParaRPr lang="en-US" sz="800" b="1" dirty="0">
                        <a:effectLst/>
                      </a:endParaRPr>
                    </a:p>
                  </a:txBody>
                  <a:tcPr marL="63063" marR="63063" marT="31531" marB="31531" anchor="ctr"/>
                </a:tc>
                <a:tc>
                  <a:txBody>
                    <a:bodyPr/>
                    <a:lstStyle/>
                    <a:p>
                      <a:pPr algn="ctr" fontAlgn="ctr"/>
                      <a:r>
                        <a:rPr lang="en-US" sz="800" dirty="0" err="1">
                          <a:effectLst/>
                        </a:rPr>
                        <a:t>woodland_pastured</a:t>
                      </a:r>
                      <a:endParaRPr lang="en-US" sz="800" b="1" dirty="0">
                        <a:effectLst/>
                      </a:endParaRPr>
                    </a:p>
                  </a:txBody>
                  <a:tcPr marL="63063" marR="63063" marT="31531" marB="31531" anchor="ctr"/>
                </a:tc>
                <a:tc>
                  <a:txBody>
                    <a:bodyPr/>
                    <a:lstStyle/>
                    <a:p>
                      <a:pPr algn="ctr" fontAlgn="ctr"/>
                      <a:r>
                        <a:rPr lang="en-US" sz="800" dirty="0" err="1">
                          <a:effectLst/>
                        </a:rPr>
                        <a:t>agricultural_total</a:t>
                      </a:r>
                      <a:endParaRPr lang="en-US" sz="800" b="1" dirty="0">
                        <a:effectLst/>
                      </a:endParaRPr>
                    </a:p>
                  </a:txBody>
                  <a:tcPr marL="63063" marR="63063" marT="31531" marB="31531" anchor="ctr"/>
                </a:tc>
                <a:tc>
                  <a:txBody>
                    <a:bodyPr/>
                    <a:lstStyle/>
                    <a:p>
                      <a:pPr algn="ctr" fontAlgn="ctr"/>
                      <a:r>
                        <a:rPr lang="en-US" sz="800" dirty="0" err="1">
                          <a:effectLst/>
                        </a:rPr>
                        <a:t>affected_disease</a:t>
                      </a:r>
                      <a:endParaRPr lang="en-US" sz="800" b="1" dirty="0">
                        <a:effectLst/>
                      </a:endParaRPr>
                    </a:p>
                  </a:txBody>
                  <a:tcPr marL="63063" marR="63063" marT="31531" marB="31531" anchor="ctr"/>
                </a:tc>
                <a:tc>
                  <a:txBody>
                    <a:bodyPr/>
                    <a:lstStyle/>
                    <a:p>
                      <a:pPr algn="ctr" fontAlgn="ctr"/>
                      <a:r>
                        <a:rPr lang="en-US" sz="800" dirty="0" err="1">
                          <a:effectLst/>
                        </a:rPr>
                        <a:t>affected_pesticides</a:t>
                      </a:r>
                      <a:endParaRPr lang="en-US" sz="800" b="1" dirty="0">
                        <a:effectLst/>
                      </a:endParaRPr>
                    </a:p>
                  </a:txBody>
                  <a:tcPr marL="63063" marR="63063" marT="31531" marB="31531" anchor="ctr"/>
                </a:tc>
                <a:tc>
                  <a:txBody>
                    <a:bodyPr/>
                    <a:lstStyle/>
                    <a:p>
                      <a:pPr algn="ctr" fontAlgn="ctr"/>
                      <a:r>
                        <a:rPr lang="en-US" sz="800" dirty="0" err="1">
                          <a:effectLst/>
                        </a:rPr>
                        <a:t>affected_pests</a:t>
                      </a:r>
                      <a:endParaRPr lang="en-US" sz="800" b="1" dirty="0">
                        <a:effectLst/>
                      </a:endParaRPr>
                    </a:p>
                  </a:txBody>
                  <a:tcPr marL="63063" marR="63063" marT="31531" marB="31531" anchor="ctr"/>
                </a:tc>
                <a:tc>
                  <a:txBody>
                    <a:bodyPr/>
                    <a:lstStyle/>
                    <a:p>
                      <a:pPr algn="ctr" fontAlgn="ctr"/>
                      <a:r>
                        <a:rPr lang="en-US" sz="800" dirty="0" err="1">
                          <a:effectLst/>
                        </a:rPr>
                        <a:t>affected_varroa</a:t>
                      </a:r>
                      <a:endParaRPr lang="en-US" sz="800" b="1" dirty="0">
                        <a:effectLst/>
                      </a:endParaRPr>
                    </a:p>
                  </a:txBody>
                  <a:tcPr marL="63063" marR="63063" marT="31531" marB="31531" anchor="ctr"/>
                </a:tc>
                <a:extLst>
                  <a:ext uri="{0D108BD9-81ED-4DB2-BD59-A6C34878D82A}">
                    <a16:rowId xmlns:a16="http://schemas.microsoft.com/office/drawing/2014/main" val="2718924813"/>
                  </a:ext>
                </a:extLst>
              </a:tr>
              <a:tr h="274320">
                <a:tc>
                  <a:txBody>
                    <a:bodyPr/>
                    <a:lstStyle/>
                    <a:p>
                      <a:pPr algn="ctr" fontAlgn="ctr"/>
                      <a:r>
                        <a:rPr lang="en-US" sz="800">
                          <a:effectLst/>
                        </a:rPr>
                        <a:t>1</a:t>
                      </a:r>
                    </a:p>
                  </a:txBody>
                  <a:tcPr marL="63063" marR="63063" marT="31531" marB="31531" anchor="ctr"/>
                </a:tc>
                <a:tc>
                  <a:txBody>
                    <a:bodyPr/>
                    <a:lstStyle/>
                    <a:p>
                      <a:pPr algn="ctr" fontAlgn="ctr"/>
                      <a:r>
                        <a:rPr lang="en-US" sz="800">
                          <a:effectLst/>
                        </a:rPr>
                        <a:t>1</a:t>
                      </a:r>
                    </a:p>
                  </a:txBody>
                  <a:tcPr marL="63063" marR="63063" marT="31531" marB="31531" anchor="ctr"/>
                </a:tc>
                <a:tc>
                  <a:txBody>
                    <a:bodyPr/>
                    <a:lstStyle/>
                    <a:p>
                      <a:pPr algn="ctr" fontAlgn="ctr"/>
                      <a:r>
                        <a:rPr lang="en-US" sz="800">
                          <a:effectLst/>
                        </a:rPr>
                        <a:t>53.5036</a:t>
                      </a:r>
                    </a:p>
                  </a:txBody>
                  <a:tcPr marL="63063" marR="63063" marT="31531" marB="31531" anchor="ctr"/>
                </a:tc>
                <a:tc>
                  <a:txBody>
                    <a:bodyPr/>
                    <a:lstStyle/>
                    <a:p>
                      <a:pPr algn="ctr" fontAlgn="ctr"/>
                      <a:r>
                        <a:rPr lang="en-US" sz="800" dirty="0">
                          <a:effectLst/>
                        </a:rPr>
                        <a:t>2.22633</a:t>
                      </a:r>
                    </a:p>
                  </a:txBody>
                  <a:tcPr marL="63063" marR="63063" marT="31531" marB="31531" anchor="ctr"/>
                </a:tc>
                <a:tc>
                  <a:txBody>
                    <a:bodyPr/>
                    <a:lstStyle/>
                    <a:p>
                      <a:pPr algn="ctr" fontAlgn="ctr"/>
                      <a:r>
                        <a:rPr lang="en-US" sz="800" dirty="0">
                          <a:effectLst/>
                        </a:rPr>
                        <a:t>2.31727</a:t>
                      </a:r>
                    </a:p>
                  </a:txBody>
                  <a:tcPr marL="63063" marR="63063" marT="31531" marB="31531" anchor="ctr"/>
                </a:tc>
                <a:tc>
                  <a:txBody>
                    <a:bodyPr/>
                    <a:lstStyle/>
                    <a:p>
                      <a:pPr algn="ctr" fontAlgn="ctr"/>
                      <a:r>
                        <a:rPr lang="en-US" sz="800">
                          <a:effectLst/>
                        </a:rPr>
                        <a:t>7.24332</a:t>
                      </a:r>
                    </a:p>
                  </a:txBody>
                  <a:tcPr marL="63063" marR="63063" marT="31531" marB="31531" anchor="ctr"/>
                </a:tc>
                <a:tc>
                  <a:txBody>
                    <a:bodyPr/>
                    <a:lstStyle/>
                    <a:p>
                      <a:pPr algn="ctr" fontAlgn="ctr"/>
                      <a:r>
                        <a:rPr lang="en-US" sz="800">
                          <a:effectLst/>
                        </a:rPr>
                        <a:t>0.135893</a:t>
                      </a:r>
                    </a:p>
                  </a:txBody>
                  <a:tcPr marL="63063" marR="63063" marT="31531" marB="31531" anchor="ctr"/>
                </a:tc>
                <a:tc>
                  <a:txBody>
                    <a:bodyPr/>
                    <a:lstStyle/>
                    <a:p>
                      <a:pPr algn="ctr" fontAlgn="ctr"/>
                      <a:r>
                        <a:rPr lang="en-US" sz="800">
                          <a:effectLst/>
                        </a:rPr>
                        <a:t>6.11255</a:t>
                      </a:r>
                    </a:p>
                  </a:txBody>
                  <a:tcPr marL="63063" marR="63063" marT="31531" marB="31531" anchor="ctr"/>
                </a:tc>
                <a:tc>
                  <a:txBody>
                    <a:bodyPr/>
                    <a:lstStyle/>
                    <a:p>
                      <a:pPr algn="ctr" fontAlgn="ctr"/>
                      <a:r>
                        <a:rPr lang="en-US" sz="800">
                          <a:effectLst/>
                        </a:rPr>
                        <a:t>10.4007</a:t>
                      </a:r>
                    </a:p>
                  </a:txBody>
                  <a:tcPr marL="63063" marR="63063" marT="31531" marB="31531" anchor="ctr"/>
                </a:tc>
                <a:tc>
                  <a:txBody>
                    <a:bodyPr/>
                    <a:lstStyle/>
                    <a:p>
                      <a:pPr algn="ctr" fontAlgn="ctr"/>
                      <a:r>
                        <a:rPr lang="en-US" sz="800" dirty="0">
                          <a:effectLst/>
                        </a:rPr>
                        <a:t>1.32791</a:t>
                      </a:r>
                    </a:p>
                  </a:txBody>
                  <a:tcPr marL="63063" marR="63063" marT="31531" marB="31531" anchor="ctr"/>
                </a:tc>
                <a:tc>
                  <a:txBody>
                    <a:bodyPr/>
                    <a:lstStyle/>
                    <a:p>
                      <a:pPr algn="ctr" fontAlgn="ctr"/>
                      <a:r>
                        <a:rPr lang="en-US" sz="800">
                          <a:effectLst/>
                        </a:rPr>
                        <a:t>29.7639</a:t>
                      </a:r>
                    </a:p>
                  </a:txBody>
                  <a:tcPr marL="63063" marR="63063" marT="31531" marB="31531" anchor="ctr"/>
                </a:tc>
                <a:tc>
                  <a:txBody>
                    <a:bodyPr/>
                    <a:lstStyle/>
                    <a:p>
                      <a:pPr algn="ctr" fontAlgn="ctr"/>
                      <a:r>
                        <a:rPr lang="en-US" sz="800">
                          <a:effectLst/>
                        </a:rPr>
                        <a:t>0.2</a:t>
                      </a:r>
                    </a:p>
                  </a:txBody>
                  <a:tcPr marL="63063" marR="63063" marT="31531" marB="31531" anchor="ctr"/>
                </a:tc>
                <a:tc>
                  <a:txBody>
                    <a:bodyPr/>
                    <a:lstStyle/>
                    <a:p>
                      <a:pPr algn="ctr" fontAlgn="ctr"/>
                      <a:r>
                        <a:rPr lang="en-US" sz="800">
                          <a:effectLst/>
                        </a:rPr>
                        <a:t>3.2</a:t>
                      </a:r>
                    </a:p>
                  </a:txBody>
                  <a:tcPr marL="63063" marR="63063" marT="31531" marB="31531" anchor="ctr"/>
                </a:tc>
                <a:tc>
                  <a:txBody>
                    <a:bodyPr/>
                    <a:lstStyle/>
                    <a:p>
                      <a:pPr algn="ctr" fontAlgn="ctr"/>
                      <a:r>
                        <a:rPr lang="en-US" sz="800">
                          <a:effectLst/>
                        </a:rPr>
                        <a:t>9.8</a:t>
                      </a:r>
                    </a:p>
                  </a:txBody>
                  <a:tcPr marL="63063" marR="63063" marT="31531" marB="31531" anchor="ctr"/>
                </a:tc>
                <a:tc>
                  <a:txBody>
                    <a:bodyPr/>
                    <a:lstStyle/>
                    <a:p>
                      <a:pPr algn="ctr" fontAlgn="ctr"/>
                      <a:r>
                        <a:rPr lang="en-US" sz="800">
                          <a:effectLst/>
                        </a:rPr>
                        <a:t>19.9</a:t>
                      </a:r>
                    </a:p>
                  </a:txBody>
                  <a:tcPr marL="63063" marR="63063" marT="31531" marB="31531" anchor="ctr"/>
                </a:tc>
                <a:extLst>
                  <a:ext uri="{0D108BD9-81ED-4DB2-BD59-A6C34878D82A}">
                    <a16:rowId xmlns:a16="http://schemas.microsoft.com/office/drawing/2014/main" val="2369213763"/>
                  </a:ext>
                </a:extLst>
              </a:tr>
              <a:tr h="274320">
                <a:tc>
                  <a:txBody>
                    <a:bodyPr/>
                    <a:lstStyle/>
                    <a:p>
                      <a:pPr algn="ctr" fontAlgn="ctr"/>
                      <a:r>
                        <a:rPr lang="en-US" sz="800">
                          <a:effectLst/>
                        </a:rPr>
                        <a:t>1</a:t>
                      </a:r>
                    </a:p>
                  </a:txBody>
                  <a:tcPr marL="63063" marR="63063" marT="31531" marB="31531" anchor="ctr"/>
                </a:tc>
                <a:tc>
                  <a:txBody>
                    <a:bodyPr/>
                    <a:lstStyle/>
                    <a:p>
                      <a:pPr algn="ctr" fontAlgn="ctr"/>
                      <a:r>
                        <a:rPr lang="en-US" sz="800">
                          <a:effectLst/>
                        </a:rPr>
                        <a:t>101</a:t>
                      </a:r>
                    </a:p>
                  </a:txBody>
                  <a:tcPr marL="63063" marR="63063" marT="31531" marB="31531" anchor="ctr"/>
                </a:tc>
                <a:tc>
                  <a:txBody>
                    <a:bodyPr/>
                    <a:lstStyle/>
                    <a:p>
                      <a:pPr algn="ctr" fontAlgn="ctr"/>
                      <a:r>
                        <a:rPr lang="en-US" sz="800">
                          <a:effectLst/>
                        </a:rPr>
                        <a:t>12</a:t>
                      </a:r>
                    </a:p>
                  </a:txBody>
                  <a:tcPr marL="63063" marR="63063" marT="31531" marB="31531" anchor="ctr"/>
                </a:tc>
                <a:tc>
                  <a:txBody>
                    <a:bodyPr/>
                    <a:lstStyle/>
                    <a:p>
                      <a:pPr algn="ctr" fontAlgn="ctr"/>
                      <a:r>
                        <a:rPr lang="en-US" sz="800" dirty="0">
                          <a:effectLst/>
                        </a:rPr>
                        <a:t>3.7389</a:t>
                      </a:r>
                    </a:p>
                  </a:txBody>
                  <a:tcPr marL="63063" marR="63063" marT="31531" marB="31531" anchor="ctr"/>
                </a:tc>
                <a:tc>
                  <a:txBody>
                    <a:bodyPr/>
                    <a:lstStyle/>
                    <a:p>
                      <a:pPr algn="ctr" fontAlgn="ctr"/>
                      <a:r>
                        <a:rPr lang="en-US" sz="800">
                          <a:effectLst/>
                        </a:rPr>
                        <a:t>1.81911</a:t>
                      </a:r>
                    </a:p>
                  </a:txBody>
                  <a:tcPr marL="63063" marR="63063" marT="31531" marB="31531" anchor="ctr"/>
                </a:tc>
                <a:tc>
                  <a:txBody>
                    <a:bodyPr/>
                    <a:lstStyle/>
                    <a:p>
                      <a:pPr algn="ctr" fontAlgn="ctr"/>
                      <a:r>
                        <a:rPr lang="en-US" sz="800" dirty="0">
                          <a:effectLst/>
                        </a:rPr>
                        <a:t>7.63659</a:t>
                      </a:r>
                    </a:p>
                  </a:txBody>
                  <a:tcPr marL="63063" marR="63063" marT="31531" marB="31531" anchor="ctr"/>
                </a:tc>
                <a:tc>
                  <a:txBody>
                    <a:bodyPr/>
                    <a:lstStyle/>
                    <a:p>
                      <a:pPr algn="ctr" fontAlgn="ctr"/>
                      <a:r>
                        <a:rPr lang="en-US" sz="800" dirty="0">
                          <a:effectLst/>
                        </a:rPr>
                        <a:t>1.87701</a:t>
                      </a:r>
                    </a:p>
                  </a:txBody>
                  <a:tcPr marL="63063" marR="63063" marT="31531" marB="31531" anchor="ctr"/>
                </a:tc>
                <a:tc>
                  <a:txBody>
                    <a:bodyPr/>
                    <a:lstStyle/>
                    <a:p>
                      <a:pPr algn="ctr" fontAlgn="ctr"/>
                      <a:r>
                        <a:rPr lang="en-US" sz="800">
                          <a:effectLst/>
                        </a:rPr>
                        <a:t>19.4658</a:t>
                      </a:r>
                    </a:p>
                  </a:txBody>
                  <a:tcPr marL="63063" marR="63063" marT="31531" marB="31531" anchor="ctr"/>
                </a:tc>
                <a:tc>
                  <a:txBody>
                    <a:bodyPr/>
                    <a:lstStyle/>
                    <a:p>
                      <a:pPr algn="ctr" fontAlgn="ctr"/>
                      <a:r>
                        <a:rPr lang="en-US" sz="800">
                          <a:effectLst/>
                        </a:rPr>
                        <a:t>9.48177</a:t>
                      </a:r>
                    </a:p>
                  </a:txBody>
                  <a:tcPr marL="63063" marR="63063" marT="31531" marB="31531" anchor="ctr"/>
                </a:tc>
                <a:tc>
                  <a:txBody>
                    <a:bodyPr/>
                    <a:lstStyle/>
                    <a:p>
                      <a:pPr algn="ctr" fontAlgn="ctr"/>
                      <a:r>
                        <a:rPr lang="en-US" sz="800" dirty="0">
                          <a:effectLst/>
                        </a:rPr>
                        <a:t>2.35318</a:t>
                      </a:r>
                    </a:p>
                  </a:txBody>
                  <a:tcPr marL="63063" marR="63063" marT="31531" marB="31531" anchor="ctr"/>
                </a:tc>
                <a:tc>
                  <a:txBody>
                    <a:bodyPr/>
                    <a:lstStyle/>
                    <a:p>
                      <a:pPr algn="ctr" fontAlgn="ctr"/>
                      <a:r>
                        <a:rPr lang="en-US" sz="800">
                          <a:effectLst/>
                        </a:rPr>
                        <a:t>46.3723</a:t>
                      </a:r>
                    </a:p>
                  </a:txBody>
                  <a:tcPr marL="63063" marR="63063" marT="31531" marB="31531" anchor="ctr"/>
                </a:tc>
                <a:tc>
                  <a:txBody>
                    <a:bodyPr/>
                    <a:lstStyle/>
                    <a:p>
                      <a:pPr algn="ctr" fontAlgn="ctr"/>
                      <a:r>
                        <a:rPr lang="en-US" sz="800">
                          <a:effectLst/>
                        </a:rPr>
                        <a:t>0.2</a:t>
                      </a:r>
                    </a:p>
                  </a:txBody>
                  <a:tcPr marL="63063" marR="63063" marT="31531" marB="31531" anchor="ctr"/>
                </a:tc>
                <a:tc>
                  <a:txBody>
                    <a:bodyPr/>
                    <a:lstStyle/>
                    <a:p>
                      <a:pPr algn="ctr" fontAlgn="ctr"/>
                      <a:r>
                        <a:rPr lang="en-US" sz="800">
                          <a:effectLst/>
                        </a:rPr>
                        <a:t>3.2</a:t>
                      </a:r>
                    </a:p>
                  </a:txBody>
                  <a:tcPr marL="63063" marR="63063" marT="31531" marB="31531" anchor="ctr"/>
                </a:tc>
                <a:tc>
                  <a:txBody>
                    <a:bodyPr/>
                    <a:lstStyle/>
                    <a:p>
                      <a:pPr algn="ctr" fontAlgn="ctr"/>
                      <a:r>
                        <a:rPr lang="en-US" sz="800">
                          <a:effectLst/>
                        </a:rPr>
                        <a:t>9.8</a:t>
                      </a:r>
                    </a:p>
                  </a:txBody>
                  <a:tcPr marL="63063" marR="63063" marT="31531" marB="31531" anchor="ctr"/>
                </a:tc>
                <a:tc>
                  <a:txBody>
                    <a:bodyPr/>
                    <a:lstStyle/>
                    <a:p>
                      <a:pPr algn="ctr" fontAlgn="ctr"/>
                      <a:r>
                        <a:rPr lang="en-US" sz="800" dirty="0">
                          <a:effectLst/>
                        </a:rPr>
                        <a:t>19.9</a:t>
                      </a:r>
                    </a:p>
                  </a:txBody>
                  <a:tcPr marL="63063" marR="63063" marT="31531" marB="31531" anchor="ctr"/>
                </a:tc>
                <a:extLst>
                  <a:ext uri="{0D108BD9-81ED-4DB2-BD59-A6C34878D82A}">
                    <a16:rowId xmlns:a16="http://schemas.microsoft.com/office/drawing/2014/main" val="4103806120"/>
                  </a:ext>
                </a:extLst>
              </a:tr>
              <a:tr h="274320">
                <a:tc>
                  <a:txBody>
                    <a:bodyPr/>
                    <a:lstStyle/>
                    <a:p>
                      <a:pPr algn="ctr" fontAlgn="ctr"/>
                      <a:r>
                        <a:rPr lang="en-US" sz="800">
                          <a:effectLst/>
                        </a:rPr>
                        <a:t>1</a:t>
                      </a:r>
                    </a:p>
                  </a:txBody>
                  <a:tcPr marL="63063" marR="63063" marT="31531" marB="31531" anchor="ctr"/>
                </a:tc>
                <a:tc>
                  <a:txBody>
                    <a:bodyPr/>
                    <a:lstStyle/>
                    <a:p>
                      <a:pPr algn="ctr" fontAlgn="ctr"/>
                      <a:r>
                        <a:rPr lang="en-US" sz="800">
                          <a:effectLst/>
                        </a:rPr>
                        <a:t>105</a:t>
                      </a:r>
                    </a:p>
                  </a:txBody>
                  <a:tcPr marL="63063" marR="63063" marT="31531" marB="31531" anchor="ctr"/>
                </a:tc>
                <a:tc>
                  <a:txBody>
                    <a:bodyPr/>
                    <a:lstStyle/>
                    <a:p>
                      <a:pPr algn="ctr" fontAlgn="ctr"/>
                      <a:r>
                        <a:rPr lang="en-US" sz="800">
                          <a:effectLst/>
                        </a:rPr>
                        <a:t>12.8571</a:t>
                      </a:r>
                    </a:p>
                  </a:txBody>
                  <a:tcPr marL="63063" marR="63063" marT="31531" marB="31531" anchor="ctr"/>
                </a:tc>
                <a:tc>
                  <a:txBody>
                    <a:bodyPr/>
                    <a:lstStyle/>
                    <a:p>
                      <a:pPr algn="ctr" fontAlgn="ctr"/>
                      <a:r>
                        <a:rPr lang="en-US" sz="800">
                          <a:effectLst/>
                        </a:rPr>
                        <a:t>3.77071</a:t>
                      </a:r>
                    </a:p>
                  </a:txBody>
                  <a:tcPr marL="63063" marR="63063" marT="31531" marB="31531" anchor="ctr"/>
                </a:tc>
                <a:tc>
                  <a:txBody>
                    <a:bodyPr/>
                    <a:lstStyle/>
                    <a:p>
                      <a:pPr algn="ctr" fontAlgn="ctr"/>
                      <a:r>
                        <a:rPr lang="en-US" sz="800">
                          <a:effectLst/>
                        </a:rPr>
                        <a:t>1.39586</a:t>
                      </a:r>
                    </a:p>
                  </a:txBody>
                  <a:tcPr marL="63063" marR="63063" marT="31531" marB="31531" anchor="ctr"/>
                </a:tc>
                <a:tc>
                  <a:txBody>
                    <a:bodyPr/>
                    <a:lstStyle/>
                    <a:p>
                      <a:pPr algn="ctr" fontAlgn="ctr"/>
                      <a:r>
                        <a:rPr lang="en-US" sz="800">
                          <a:effectLst/>
                        </a:rPr>
                        <a:t>6.88464</a:t>
                      </a:r>
                    </a:p>
                  </a:txBody>
                  <a:tcPr marL="63063" marR="63063" marT="31531" marB="31531" anchor="ctr"/>
                </a:tc>
                <a:tc>
                  <a:txBody>
                    <a:bodyPr/>
                    <a:lstStyle/>
                    <a:p>
                      <a:pPr algn="ctr" fontAlgn="ctr"/>
                      <a:r>
                        <a:rPr lang="en-US" sz="800">
                          <a:effectLst/>
                        </a:rPr>
                        <a:t>0.671116</a:t>
                      </a:r>
                    </a:p>
                  </a:txBody>
                  <a:tcPr marL="63063" marR="63063" marT="31531" marB="31531" anchor="ctr"/>
                </a:tc>
                <a:tc>
                  <a:txBody>
                    <a:bodyPr/>
                    <a:lstStyle/>
                    <a:p>
                      <a:pPr algn="ctr" fontAlgn="ctr"/>
                      <a:r>
                        <a:rPr lang="en-US" sz="800" dirty="0">
                          <a:effectLst/>
                        </a:rPr>
                        <a:t>7.48476</a:t>
                      </a:r>
                    </a:p>
                  </a:txBody>
                  <a:tcPr marL="63063" marR="63063" marT="31531" marB="31531" anchor="ctr"/>
                </a:tc>
                <a:tc>
                  <a:txBody>
                    <a:bodyPr/>
                    <a:lstStyle/>
                    <a:p>
                      <a:pPr algn="ctr" fontAlgn="ctr"/>
                      <a:r>
                        <a:rPr lang="en-US" sz="800">
                          <a:effectLst/>
                        </a:rPr>
                        <a:t>13.6301</a:t>
                      </a:r>
                    </a:p>
                  </a:txBody>
                  <a:tcPr marL="63063" marR="63063" marT="31531" marB="31531" anchor="ctr"/>
                </a:tc>
                <a:tc>
                  <a:txBody>
                    <a:bodyPr/>
                    <a:lstStyle/>
                    <a:p>
                      <a:pPr algn="ctr" fontAlgn="ctr"/>
                      <a:r>
                        <a:rPr lang="en-US" sz="800" dirty="0">
                          <a:effectLst/>
                        </a:rPr>
                        <a:t>1.60191</a:t>
                      </a:r>
                    </a:p>
                  </a:txBody>
                  <a:tcPr marL="63063" marR="63063" marT="31531" marB="31531" anchor="ctr"/>
                </a:tc>
                <a:tc>
                  <a:txBody>
                    <a:bodyPr/>
                    <a:lstStyle/>
                    <a:p>
                      <a:pPr algn="ctr" fontAlgn="ctr"/>
                      <a:r>
                        <a:rPr lang="en-US" sz="800">
                          <a:effectLst/>
                        </a:rPr>
                        <a:t>35.4391</a:t>
                      </a:r>
                    </a:p>
                  </a:txBody>
                  <a:tcPr marL="63063" marR="63063" marT="31531" marB="31531" anchor="ctr"/>
                </a:tc>
                <a:tc>
                  <a:txBody>
                    <a:bodyPr/>
                    <a:lstStyle/>
                    <a:p>
                      <a:pPr algn="ctr" fontAlgn="ctr"/>
                      <a:r>
                        <a:rPr lang="en-US" sz="800">
                          <a:effectLst/>
                        </a:rPr>
                        <a:t>0.2</a:t>
                      </a:r>
                    </a:p>
                  </a:txBody>
                  <a:tcPr marL="63063" marR="63063" marT="31531" marB="31531" anchor="ctr"/>
                </a:tc>
                <a:tc>
                  <a:txBody>
                    <a:bodyPr/>
                    <a:lstStyle/>
                    <a:p>
                      <a:pPr algn="ctr" fontAlgn="ctr"/>
                      <a:r>
                        <a:rPr lang="en-US" sz="800">
                          <a:effectLst/>
                        </a:rPr>
                        <a:t>3.2</a:t>
                      </a:r>
                    </a:p>
                  </a:txBody>
                  <a:tcPr marL="63063" marR="63063" marT="31531" marB="31531" anchor="ctr"/>
                </a:tc>
                <a:tc>
                  <a:txBody>
                    <a:bodyPr/>
                    <a:lstStyle/>
                    <a:p>
                      <a:pPr algn="ctr" fontAlgn="ctr"/>
                      <a:r>
                        <a:rPr lang="en-US" sz="800">
                          <a:effectLst/>
                        </a:rPr>
                        <a:t>9.8</a:t>
                      </a:r>
                    </a:p>
                  </a:txBody>
                  <a:tcPr marL="63063" marR="63063" marT="31531" marB="31531" anchor="ctr"/>
                </a:tc>
                <a:tc>
                  <a:txBody>
                    <a:bodyPr/>
                    <a:lstStyle/>
                    <a:p>
                      <a:pPr algn="ctr" fontAlgn="ctr"/>
                      <a:r>
                        <a:rPr lang="en-US" sz="800">
                          <a:effectLst/>
                        </a:rPr>
                        <a:t>19.9</a:t>
                      </a:r>
                    </a:p>
                  </a:txBody>
                  <a:tcPr marL="63063" marR="63063" marT="31531" marB="31531" anchor="ctr"/>
                </a:tc>
                <a:extLst>
                  <a:ext uri="{0D108BD9-81ED-4DB2-BD59-A6C34878D82A}">
                    <a16:rowId xmlns:a16="http://schemas.microsoft.com/office/drawing/2014/main" val="3438618959"/>
                  </a:ext>
                </a:extLst>
              </a:tr>
              <a:tr h="274320">
                <a:tc>
                  <a:txBody>
                    <a:bodyPr/>
                    <a:lstStyle/>
                    <a:p>
                      <a:pPr algn="ctr" fontAlgn="ctr"/>
                      <a:r>
                        <a:rPr lang="en-US" sz="800">
                          <a:effectLst/>
                        </a:rPr>
                        <a:t>1</a:t>
                      </a:r>
                    </a:p>
                  </a:txBody>
                  <a:tcPr marL="63063" marR="63063" marT="31531" marB="31531" anchor="ctr"/>
                </a:tc>
                <a:tc>
                  <a:txBody>
                    <a:bodyPr/>
                    <a:lstStyle/>
                    <a:p>
                      <a:pPr algn="ctr" fontAlgn="ctr"/>
                      <a:r>
                        <a:rPr lang="en-US" sz="800">
                          <a:effectLst/>
                        </a:rPr>
                        <a:t>107</a:t>
                      </a:r>
                    </a:p>
                  </a:txBody>
                  <a:tcPr marL="63063" marR="63063" marT="31531" marB="31531" anchor="ctr"/>
                </a:tc>
                <a:tc>
                  <a:txBody>
                    <a:bodyPr/>
                    <a:lstStyle/>
                    <a:p>
                      <a:pPr algn="ctr" fontAlgn="ctr"/>
                      <a:r>
                        <a:rPr lang="en-US" sz="800">
                          <a:effectLst/>
                        </a:rPr>
                        <a:t>56.1538</a:t>
                      </a:r>
                    </a:p>
                  </a:txBody>
                  <a:tcPr marL="63063" marR="63063" marT="31531" marB="31531" anchor="ctr"/>
                </a:tc>
                <a:tc>
                  <a:txBody>
                    <a:bodyPr/>
                    <a:lstStyle/>
                    <a:p>
                      <a:pPr algn="ctr" fontAlgn="ctr"/>
                      <a:r>
                        <a:rPr lang="en-US" sz="800">
                          <a:effectLst/>
                        </a:rPr>
                        <a:t>1.03986</a:t>
                      </a:r>
                    </a:p>
                  </a:txBody>
                  <a:tcPr marL="63063" marR="63063" marT="31531" marB="31531" anchor="ctr"/>
                </a:tc>
                <a:tc>
                  <a:txBody>
                    <a:bodyPr/>
                    <a:lstStyle/>
                    <a:p>
                      <a:pPr algn="ctr" fontAlgn="ctr"/>
                      <a:r>
                        <a:rPr lang="en-US" sz="800">
                          <a:effectLst/>
                        </a:rPr>
                        <a:t>1.27899</a:t>
                      </a:r>
                    </a:p>
                  </a:txBody>
                  <a:tcPr marL="63063" marR="63063" marT="31531" marB="31531" anchor="ctr"/>
                </a:tc>
                <a:tc>
                  <a:txBody>
                    <a:bodyPr/>
                    <a:lstStyle/>
                    <a:p>
                      <a:pPr algn="ctr" fontAlgn="ctr"/>
                      <a:r>
                        <a:rPr lang="en-US" sz="800">
                          <a:effectLst/>
                        </a:rPr>
                        <a:t>3.44504</a:t>
                      </a:r>
                    </a:p>
                  </a:txBody>
                  <a:tcPr marL="63063" marR="63063" marT="31531" marB="31531" anchor="ctr"/>
                </a:tc>
                <a:tc>
                  <a:txBody>
                    <a:bodyPr/>
                    <a:lstStyle/>
                    <a:p>
                      <a:pPr algn="ctr" fontAlgn="ctr"/>
                      <a:r>
                        <a:rPr lang="en-US" sz="800">
                          <a:effectLst/>
                        </a:rPr>
                        <a:t>0.0829618</a:t>
                      </a:r>
                    </a:p>
                  </a:txBody>
                  <a:tcPr marL="63063" marR="63063" marT="31531" marB="31531" anchor="ctr"/>
                </a:tc>
                <a:tc>
                  <a:txBody>
                    <a:bodyPr/>
                    <a:lstStyle/>
                    <a:p>
                      <a:pPr algn="ctr" fontAlgn="ctr"/>
                      <a:r>
                        <a:rPr lang="en-US" sz="800">
                          <a:effectLst/>
                        </a:rPr>
                        <a:t>4.02294</a:t>
                      </a:r>
                    </a:p>
                  </a:txBody>
                  <a:tcPr marL="63063" marR="63063" marT="31531" marB="31531" anchor="ctr"/>
                </a:tc>
                <a:tc>
                  <a:txBody>
                    <a:bodyPr/>
                    <a:lstStyle/>
                    <a:p>
                      <a:pPr algn="ctr" fontAlgn="ctr"/>
                      <a:r>
                        <a:rPr lang="en-US" sz="800">
                          <a:effectLst/>
                        </a:rPr>
                        <a:t>8.02992</a:t>
                      </a:r>
                    </a:p>
                  </a:txBody>
                  <a:tcPr marL="63063" marR="63063" marT="31531" marB="31531" anchor="ctr"/>
                </a:tc>
                <a:tc>
                  <a:txBody>
                    <a:bodyPr/>
                    <a:lstStyle/>
                    <a:p>
                      <a:pPr algn="ctr" fontAlgn="ctr"/>
                      <a:r>
                        <a:rPr lang="en-US" sz="800" dirty="0">
                          <a:effectLst/>
                        </a:rPr>
                        <a:t>0.684435</a:t>
                      </a:r>
                    </a:p>
                  </a:txBody>
                  <a:tcPr marL="63063" marR="63063" marT="31531" marB="31531" anchor="ctr"/>
                </a:tc>
                <a:tc>
                  <a:txBody>
                    <a:bodyPr/>
                    <a:lstStyle/>
                    <a:p>
                      <a:pPr algn="ctr" fontAlgn="ctr"/>
                      <a:r>
                        <a:rPr lang="en-US" sz="800" dirty="0">
                          <a:effectLst/>
                        </a:rPr>
                        <a:t>18.5842</a:t>
                      </a:r>
                    </a:p>
                  </a:txBody>
                  <a:tcPr marL="63063" marR="63063" marT="31531" marB="31531" anchor="ctr"/>
                </a:tc>
                <a:tc>
                  <a:txBody>
                    <a:bodyPr/>
                    <a:lstStyle/>
                    <a:p>
                      <a:pPr algn="ctr" fontAlgn="ctr"/>
                      <a:r>
                        <a:rPr lang="en-US" sz="800" dirty="0">
                          <a:effectLst/>
                        </a:rPr>
                        <a:t>0.2</a:t>
                      </a:r>
                    </a:p>
                  </a:txBody>
                  <a:tcPr marL="63063" marR="63063" marT="31531" marB="31531" anchor="ctr"/>
                </a:tc>
                <a:tc>
                  <a:txBody>
                    <a:bodyPr/>
                    <a:lstStyle/>
                    <a:p>
                      <a:pPr algn="ctr" fontAlgn="ctr"/>
                      <a:r>
                        <a:rPr lang="en-US" sz="800" dirty="0">
                          <a:effectLst/>
                        </a:rPr>
                        <a:t>3.2</a:t>
                      </a:r>
                    </a:p>
                  </a:txBody>
                  <a:tcPr marL="63063" marR="63063" marT="31531" marB="31531" anchor="ctr"/>
                </a:tc>
                <a:tc>
                  <a:txBody>
                    <a:bodyPr/>
                    <a:lstStyle/>
                    <a:p>
                      <a:pPr algn="ctr" fontAlgn="ctr"/>
                      <a:r>
                        <a:rPr lang="en-US" sz="800" dirty="0">
                          <a:effectLst/>
                        </a:rPr>
                        <a:t>9.8</a:t>
                      </a:r>
                    </a:p>
                  </a:txBody>
                  <a:tcPr marL="63063" marR="63063" marT="31531" marB="31531" anchor="ctr"/>
                </a:tc>
                <a:tc>
                  <a:txBody>
                    <a:bodyPr/>
                    <a:lstStyle/>
                    <a:p>
                      <a:pPr algn="ctr" fontAlgn="ctr"/>
                      <a:r>
                        <a:rPr lang="en-US" sz="800">
                          <a:effectLst/>
                        </a:rPr>
                        <a:t>19.9</a:t>
                      </a:r>
                    </a:p>
                  </a:txBody>
                  <a:tcPr marL="63063" marR="63063" marT="31531" marB="31531" anchor="ctr"/>
                </a:tc>
                <a:extLst>
                  <a:ext uri="{0D108BD9-81ED-4DB2-BD59-A6C34878D82A}">
                    <a16:rowId xmlns:a16="http://schemas.microsoft.com/office/drawing/2014/main" val="3883351800"/>
                  </a:ext>
                </a:extLst>
              </a:tr>
              <a:tr h="274320">
                <a:tc>
                  <a:txBody>
                    <a:bodyPr/>
                    <a:lstStyle/>
                    <a:p>
                      <a:pPr algn="ctr" fontAlgn="ctr"/>
                      <a:r>
                        <a:rPr lang="en-US" sz="800" dirty="0">
                          <a:effectLst/>
                        </a:rPr>
                        <a:t>1</a:t>
                      </a:r>
                    </a:p>
                  </a:txBody>
                  <a:tcPr marL="63063" marR="63063" marT="31531" marB="31531" anchor="ctr"/>
                </a:tc>
                <a:tc>
                  <a:txBody>
                    <a:bodyPr/>
                    <a:lstStyle/>
                    <a:p>
                      <a:pPr algn="ctr" fontAlgn="ctr"/>
                      <a:r>
                        <a:rPr lang="en-US" sz="800">
                          <a:effectLst/>
                        </a:rPr>
                        <a:t>109</a:t>
                      </a:r>
                    </a:p>
                  </a:txBody>
                  <a:tcPr marL="63063" marR="63063" marT="31531" marB="31531" anchor="ctr"/>
                </a:tc>
                <a:tc>
                  <a:txBody>
                    <a:bodyPr/>
                    <a:lstStyle/>
                    <a:p>
                      <a:pPr algn="ctr" fontAlgn="ctr"/>
                      <a:r>
                        <a:rPr lang="en-US" sz="800" dirty="0">
                          <a:effectLst/>
                        </a:rPr>
                        <a:t>33.915</a:t>
                      </a:r>
                    </a:p>
                  </a:txBody>
                  <a:tcPr marL="63063" marR="63063" marT="31531" marB="31531" anchor="ctr"/>
                </a:tc>
                <a:tc>
                  <a:txBody>
                    <a:bodyPr/>
                    <a:lstStyle/>
                    <a:p>
                      <a:pPr algn="ctr" fontAlgn="ctr"/>
                      <a:r>
                        <a:rPr lang="en-US" sz="800">
                          <a:effectLst/>
                        </a:rPr>
                        <a:t>3.3216</a:t>
                      </a:r>
                    </a:p>
                  </a:txBody>
                  <a:tcPr marL="63063" marR="63063" marT="31531" marB="31531" anchor="ctr"/>
                </a:tc>
                <a:tc>
                  <a:txBody>
                    <a:bodyPr/>
                    <a:lstStyle/>
                    <a:p>
                      <a:pPr algn="ctr" fontAlgn="ctr"/>
                      <a:r>
                        <a:rPr lang="en-US" sz="800">
                          <a:effectLst/>
                        </a:rPr>
                        <a:t>1.64604</a:t>
                      </a:r>
                    </a:p>
                  </a:txBody>
                  <a:tcPr marL="63063" marR="63063" marT="31531" marB="31531" anchor="ctr"/>
                </a:tc>
                <a:tc>
                  <a:txBody>
                    <a:bodyPr/>
                    <a:lstStyle/>
                    <a:p>
                      <a:pPr algn="ctr" fontAlgn="ctr"/>
                      <a:r>
                        <a:rPr lang="en-US" sz="800">
                          <a:effectLst/>
                        </a:rPr>
                        <a:t>6.59693</a:t>
                      </a:r>
                    </a:p>
                  </a:txBody>
                  <a:tcPr marL="63063" marR="63063" marT="31531" marB="31531" anchor="ctr"/>
                </a:tc>
                <a:tc>
                  <a:txBody>
                    <a:bodyPr/>
                    <a:lstStyle/>
                    <a:p>
                      <a:pPr algn="ctr" fontAlgn="ctr"/>
                      <a:r>
                        <a:rPr lang="en-US" sz="800">
                          <a:effectLst/>
                        </a:rPr>
                        <a:t>1.19407</a:t>
                      </a:r>
                    </a:p>
                  </a:txBody>
                  <a:tcPr marL="63063" marR="63063" marT="31531" marB="31531" anchor="ctr"/>
                </a:tc>
                <a:tc>
                  <a:txBody>
                    <a:bodyPr/>
                    <a:lstStyle/>
                    <a:p>
                      <a:pPr algn="ctr" fontAlgn="ctr"/>
                      <a:r>
                        <a:rPr lang="en-US" sz="800">
                          <a:effectLst/>
                        </a:rPr>
                        <a:t>7.59665</a:t>
                      </a:r>
                    </a:p>
                  </a:txBody>
                  <a:tcPr marL="63063" marR="63063" marT="31531" marB="31531" anchor="ctr"/>
                </a:tc>
                <a:tc>
                  <a:txBody>
                    <a:bodyPr/>
                    <a:lstStyle/>
                    <a:p>
                      <a:pPr algn="ctr" fontAlgn="ctr"/>
                      <a:r>
                        <a:rPr lang="en-US" sz="800">
                          <a:effectLst/>
                        </a:rPr>
                        <a:t>14.9827</a:t>
                      </a:r>
                    </a:p>
                  </a:txBody>
                  <a:tcPr marL="63063" marR="63063" marT="31531" marB="31531" anchor="ctr"/>
                </a:tc>
                <a:tc>
                  <a:txBody>
                    <a:bodyPr/>
                    <a:lstStyle/>
                    <a:p>
                      <a:pPr algn="ctr" fontAlgn="ctr"/>
                      <a:r>
                        <a:rPr lang="en-US" sz="800" dirty="0">
                          <a:effectLst/>
                        </a:rPr>
                        <a:t>3.18164</a:t>
                      </a:r>
                    </a:p>
                  </a:txBody>
                  <a:tcPr marL="63063" marR="63063" marT="31531" marB="31531" anchor="ctr"/>
                </a:tc>
                <a:tc>
                  <a:txBody>
                    <a:bodyPr/>
                    <a:lstStyle/>
                    <a:p>
                      <a:pPr algn="ctr" fontAlgn="ctr"/>
                      <a:r>
                        <a:rPr lang="en-US" sz="800">
                          <a:effectLst/>
                        </a:rPr>
                        <a:t>38.5196</a:t>
                      </a:r>
                    </a:p>
                  </a:txBody>
                  <a:tcPr marL="63063" marR="63063" marT="31531" marB="31531" anchor="ctr"/>
                </a:tc>
                <a:tc>
                  <a:txBody>
                    <a:bodyPr/>
                    <a:lstStyle/>
                    <a:p>
                      <a:pPr algn="ctr" fontAlgn="ctr"/>
                      <a:r>
                        <a:rPr lang="en-US" sz="800">
                          <a:effectLst/>
                        </a:rPr>
                        <a:t>0.2</a:t>
                      </a:r>
                    </a:p>
                  </a:txBody>
                  <a:tcPr marL="63063" marR="63063" marT="31531" marB="31531" anchor="ctr"/>
                </a:tc>
                <a:tc>
                  <a:txBody>
                    <a:bodyPr/>
                    <a:lstStyle/>
                    <a:p>
                      <a:pPr algn="ctr" fontAlgn="ctr"/>
                      <a:r>
                        <a:rPr lang="en-US" sz="800" dirty="0">
                          <a:effectLst/>
                        </a:rPr>
                        <a:t>3.2</a:t>
                      </a:r>
                    </a:p>
                  </a:txBody>
                  <a:tcPr marL="63063" marR="63063" marT="31531" marB="31531" anchor="ctr"/>
                </a:tc>
                <a:tc>
                  <a:txBody>
                    <a:bodyPr/>
                    <a:lstStyle/>
                    <a:p>
                      <a:pPr algn="ctr" fontAlgn="ctr"/>
                      <a:r>
                        <a:rPr lang="en-US" sz="800" dirty="0">
                          <a:effectLst/>
                        </a:rPr>
                        <a:t>9.8</a:t>
                      </a:r>
                    </a:p>
                  </a:txBody>
                  <a:tcPr marL="63063" marR="63063" marT="31531" marB="31531" anchor="ctr"/>
                </a:tc>
                <a:tc>
                  <a:txBody>
                    <a:bodyPr/>
                    <a:lstStyle/>
                    <a:p>
                      <a:pPr algn="ctr" fontAlgn="ctr"/>
                      <a:r>
                        <a:rPr lang="en-US" sz="800" dirty="0">
                          <a:effectLst/>
                        </a:rPr>
                        <a:t>19.9</a:t>
                      </a:r>
                    </a:p>
                  </a:txBody>
                  <a:tcPr marL="63063" marR="63063" marT="31531" marB="31531" anchor="ctr"/>
                </a:tc>
                <a:extLst>
                  <a:ext uri="{0D108BD9-81ED-4DB2-BD59-A6C34878D82A}">
                    <a16:rowId xmlns:a16="http://schemas.microsoft.com/office/drawing/2014/main" val="2733854536"/>
                  </a:ext>
                </a:extLst>
              </a:tr>
            </a:tbl>
          </a:graphicData>
        </a:graphic>
      </p:graphicFrame>
    </p:spTree>
    <p:extLst>
      <p:ext uri="{BB962C8B-B14F-4D97-AF65-F5344CB8AC3E}">
        <p14:creationId xmlns:p14="http://schemas.microsoft.com/office/powerpoint/2010/main" val="11975375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96CBD-74FC-4B16-9AAF-5FE716CDC9B4}"/>
              </a:ext>
            </a:extLst>
          </p:cNvPr>
          <p:cNvSpPr>
            <a:spLocks noGrp="1"/>
          </p:cNvSpPr>
          <p:nvPr>
            <p:ph type="title"/>
          </p:nvPr>
        </p:nvSpPr>
        <p:spPr/>
        <p:txBody>
          <a:bodyPr/>
          <a:lstStyle/>
          <a:p>
            <a:r>
              <a:rPr lang="en-US" dirty="0" err="1"/>
              <a:t>Bioclim</a:t>
            </a:r>
            <a:r>
              <a:rPr lang="en-US" dirty="0"/>
              <a:t> Data</a:t>
            </a:r>
          </a:p>
        </p:txBody>
      </p:sp>
      <p:sp>
        <p:nvSpPr>
          <p:cNvPr id="5" name="Content Placeholder 2">
            <a:extLst>
              <a:ext uri="{FF2B5EF4-FFF2-40B4-BE49-F238E27FC236}">
                <a16:creationId xmlns:a16="http://schemas.microsoft.com/office/drawing/2014/main" id="{D3E97A15-D58D-4F92-AD9B-4244FC76C3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climate data, I am using geographic raster data supplied by </a:t>
            </a:r>
            <a:r>
              <a:rPr lang="en-US" dirty="0" err="1"/>
              <a:t>Worldclim</a:t>
            </a:r>
            <a:r>
              <a:rPr lang="en-US" dirty="0"/>
              <a:t>, specifically, bioclimatic variables</a:t>
            </a:r>
          </a:p>
          <a:p>
            <a:pPr lvl="1"/>
            <a:r>
              <a:rPr lang="en-US" dirty="0"/>
              <a:t>Intended to be conditions that may be meaningful to biological species</a:t>
            </a:r>
          </a:p>
          <a:p>
            <a:pPr lvl="2"/>
            <a:r>
              <a:rPr lang="en-US" dirty="0"/>
              <a:t>Annual Mean Temperature</a:t>
            </a:r>
          </a:p>
          <a:p>
            <a:pPr lvl="2"/>
            <a:r>
              <a:rPr lang="en-US" dirty="0"/>
              <a:t>Temperature Seasonality</a:t>
            </a:r>
          </a:p>
          <a:p>
            <a:pPr lvl="2"/>
            <a:r>
              <a:rPr lang="en-US" dirty="0"/>
              <a:t>Max Temperature of the Warmest Month</a:t>
            </a:r>
          </a:p>
        </p:txBody>
      </p:sp>
      <p:pic>
        <p:nvPicPr>
          <p:cNvPr id="7" name="Picture 6">
            <a:extLst>
              <a:ext uri="{FF2B5EF4-FFF2-40B4-BE49-F238E27FC236}">
                <a16:creationId xmlns:a16="http://schemas.microsoft.com/office/drawing/2014/main" id="{CBD08C3A-D56A-42A3-BFA6-369D1C32FEEF}"/>
              </a:ext>
            </a:extLst>
          </p:cNvPr>
          <p:cNvPicPr>
            <a:picLocks noChangeAspect="1"/>
          </p:cNvPicPr>
          <p:nvPr/>
        </p:nvPicPr>
        <p:blipFill rotWithShape="1">
          <a:blip r:embed="rId2"/>
          <a:srcRect r="5723"/>
          <a:stretch/>
        </p:blipFill>
        <p:spPr>
          <a:xfrm>
            <a:off x="2801505" y="4073939"/>
            <a:ext cx="6211866" cy="2677183"/>
          </a:xfrm>
          <a:prstGeom prst="rect">
            <a:avLst/>
          </a:prstGeom>
        </p:spPr>
      </p:pic>
    </p:spTree>
    <p:extLst>
      <p:ext uri="{BB962C8B-B14F-4D97-AF65-F5344CB8AC3E}">
        <p14:creationId xmlns:p14="http://schemas.microsoft.com/office/powerpoint/2010/main" val="35798751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DAFA3-C4A2-46DB-9A77-A95726068F60}"/>
              </a:ext>
            </a:extLst>
          </p:cNvPr>
          <p:cNvSpPr>
            <a:spLocks noGrp="1"/>
          </p:cNvSpPr>
          <p:nvPr>
            <p:ph type="title"/>
          </p:nvPr>
        </p:nvSpPr>
        <p:spPr/>
        <p:txBody>
          <a:bodyPr/>
          <a:lstStyle/>
          <a:p>
            <a:r>
              <a:rPr lang="en-US" dirty="0"/>
              <a:t>Geographic Information System (GIS)</a:t>
            </a:r>
          </a:p>
        </p:txBody>
      </p:sp>
      <p:sp>
        <p:nvSpPr>
          <p:cNvPr id="3" name="Content Placeholder 2">
            <a:extLst>
              <a:ext uri="{FF2B5EF4-FFF2-40B4-BE49-F238E27FC236}">
                <a16:creationId xmlns:a16="http://schemas.microsoft.com/office/drawing/2014/main" id="{57C029E7-20B9-48D8-B292-5758625AFDED}"/>
              </a:ext>
            </a:extLst>
          </p:cNvPr>
          <p:cNvSpPr>
            <a:spLocks noGrp="1"/>
          </p:cNvSpPr>
          <p:nvPr>
            <p:ph idx="1"/>
          </p:nvPr>
        </p:nvSpPr>
        <p:spPr/>
        <p:txBody>
          <a:bodyPr/>
          <a:lstStyle/>
          <a:p>
            <a:r>
              <a:rPr lang="en-US" dirty="0"/>
              <a:t>Raster files have precise detail down to some geographic pixel size</a:t>
            </a:r>
          </a:p>
          <a:p>
            <a:r>
              <a:rPr lang="en-US" dirty="0"/>
              <a:t>Using a shapefile provided by the U.S. Census Bureau’s I can calculate mean values for each environmental condition for each county</a:t>
            </a:r>
          </a:p>
          <a:p>
            <a:endParaRPr lang="en-US" dirty="0"/>
          </a:p>
        </p:txBody>
      </p:sp>
      <p:graphicFrame>
        <p:nvGraphicFramePr>
          <p:cNvPr id="4" name="Content Placeholder 3">
            <a:extLst>
              <a:ext uri="{FF2B5EF4-FFF2-40B4-BE49-F238E27FC236}">
                <a16:creationId xmlns:a16="http://schemas.microsoft.com/office/drawing/2014/main" id="{39423756-B77A-428C-A005-2DDE1B85285E}"/>
              </a:ext>
            </a:extLst>
          </p:cNvPr>
          <p:cNvGraphicFramePr>
            <a:graphicFrameLocks/>
          </p:cNvGraphicFramePr>
          <p:nvPr>
            <p:extLst>
              <p:ext uri="{D42A27DB-BD31-4B8C-83A1-F6EECF244321}">
                <p14:modId xmlns:p14="http://schemas.microsoft.com/office/powerpoint/2010/main" val="2381666493"/>
              </p:ext>
            </p:extLst>
          </p:nvPr>
        </p:nvGraphicFramePr>
        <p:xfrm>
          <a:off x="585538" y="5678239"/>
          <a:ext cx="11020923" cy="1097280"/>
        </p:xfrm>
        <a:graphic>
          <a:graphicData uri="http://schemas.openxmlformats.org/drawingml/2006/table">
            <a:tbl>
              <a:tblPr firstRow="1">
                <a:tableStyleId>{9D7B26C5-4107-4FEC-AEDC-1716B250A1EF}</a:tableStyleId>
              </a:tblPr>
              <a:tblGrid>
                <a:gridCol w="1398085">
                  <a:extLst>
                    <a:ext uri="{9D8B030D-6E8A-4147-A177-3AD203B41FA5}">
                      <a16:colId xmlns:a16="http://schemas.microsoft.com/office/drawing/2014/main" val="2933938673"/>
                    </a:ext>
                  </a:extLst>
                </a:gridCol>
                <a:gridCol w="1328235">
                  <a:extLst>
                    <a:ext uri="{9D8B030D-6E8A-4147-A177-3AD203B41FA5}">
                      <a16:colId xmlns:a16="http://schemas.microsoft.com/office/drawing/2014/main" val="2718694441"/>
                    </a:ext>
                  </a:extLst>
                </a:gridCol>
                <a:gridCol w="697997">
                  <a:extLst>
                    <a:ext uri="{9D8B030D-6E8A-4147-A177-3AD203B41FA5}">
                      <a16:colId xmlns:a16="http://schemas.microsoft.com/office/drawing/2014/main" val="1209754790"/>
                    </a:ext>
                  </a:extLst>
                </a:gridCol>
                <a:gridCol w="1063122">
                  <a:extLst>
                    <a:ext uri="{9D8B030D-6E8A-4147-A177-3AD203B41FA5}">
                      <a16:colId xmlns:a16="http://schemas.microsoft.com/office/drawing/2014/main" val="128881585"/>
                    </a:ext>
                  </a:extLst>
                </a:gridCol>
                <a:gridCol w="1188123">
                  <a:extLst>
                    <a:ext uri="{9D8B030D-6E8A-4147-A177-3AD203B41FA5}">
                      <a16:colId xmlns:a16="http://schemas.microsoft.com/office/drawing/2014/main" val="2968756877"/>
                    </a:ext>
                  </a:extLst>
                </a:gridCol>
                <a:gridCol w="885322">
                  <a:extLst>
                    <a:ext uri="{9D8B030D-6E8A-4147-A177-3AD203B41FA5}">
                      <a16:colId xmlns:a16="http://schemas.microsoft.com/office/drawing/2014/main" val="965528389"/>
                    </a:ext>
                  </a:extLst>
                </a:gridCol>
                <a:gridCol w="1101222">
                  <a:extLst>
                    <a:ext uri="{9D8B030D-6E8A-4147-A177-3AD203B41FA5}">
                      <a16:colId xmlns:a16="http://schemas.microsoft.com/office/drawing/2014/main" val="634426251"/>
                    </a:ext>
                  </a:extLst>
                </a:gridCol>
                <a:gridCol w="1020259">
                  <a:extLst>
                    <a:ext uri="{9D8B030D-6E8A-4147-A177-3AD203B41FA5}">
                      <a16:colId xmlns:a16="http://schemas.microsoft.com/office/drawing/2014/main" val="3347510069"/>
                    </a:ext>
                  </a:extLst>
                </a:gridCol>
                <a:gridCol w="1150435">
                  <a:extLst>
                    <a:ext uri="{9D8B030D-6E8A-4147-A177-3AD203B41FA5}">
                      <a16:colId xmlns:a16="http://schemas.microsoft.com/office/drawing/2014/main" val="3220896757"/>
                    </a:ext>
                  </a:extLst>
                </a:gridCol>
                <a:gridCol w="1188123">
                  <a:extLst>
                    <a:ext uri="{9D8B030D-6E8A-4147-A177-3AD203B41FA5}">
                      <a16:colId xmlns:a16="http://schemas.microsoft.com/office/drawing/2014/main" val="1956062591"/>
                    </a:ext>
                  </a:extLst>
                </a:gridCol>
              </a:tblGrid>
              <a:tr h="182880">
                <a:tc>
                  <a:txBody>
                    <a:bodyPr/>
                    <a:lstStyle/>
                    <a:p>
                      <a:pPr algn="ctr" fontAlgn="ctr"/>
                      <a:r>
                        <a:rPr lang="en-US" sz="800" dirty="0" err="1">
                          <a:effectLst/>
                        </a:rPr>
                        <a:t>mean_temp_warmest_quarter</a:t>
                      </a:r>
                      <a:endParaRPr lang="en-US" sz="800" b="1" dirty="0">
                        <a:effectLst/>
                      </a:endParaRPr>
                    </a:p>
                  </a:txBody>
                  <a:tcPr marL="36261" marR="36261" marT="18131" marB="18131" anchor="ctr"/>
                </a:tc>
                <a:tc>
                  <a:txBody>
                    <a:bodyPr/>
                    <a:lstStyle/>
                    <a:p>
                      <a:pPr algn="ctr" fontAlgn="ctr"/>
                      <a:r>
                        <a:rPr lang="en-US" sz="800">
                          <a:effectLst/>
                        </a:rPr>
                        <a:t>mean_temp_coldest_quarter</a:t>
                      </a:r>
                      <a:endParaRPr lang="en-US" sz="800" b="1">
                        <a:effectLst/>
                      </a:endParaRPr>
                    </a:p>
                  </a:txBody>
                  <a:tcPr marL="36261" marR="36261" marT="18131" marB="18131" anchor="ctr"/>
                </a:tc>
                <a:tc>
                  <a:txBody>
                    <a:bodyPr/>
                    <a:lstStyle/>
                    <a:p>
                      <a:pPr algn="ctr" fontAlgn="ctr"/>
                      <a:r>
                        <a:rPr lang="en-US" sz="800">
                          <a:effectLst/>
                        </a:rPr>
                        <a:t>annual_precip</a:t>
                      </a:r>
                      <a:endParaRPr lang="en-US" sz="800" b="1">
                        <a:effectLst/>
                      </a:endParaRPr>
                    </a:p>
                  </a:txBody>
                  <a:tcPr marL="36261" marR="36261" marT="18131" marB="18131" anchor="ctr"/>
                </a:tc>
                <a:tc>
                  <a:txBody>
                    <a:bodyPr/>
                    <a:lstStyle/>
                    <a:p>
                      <a:pPr algn="ctr" fontAlgn="ctr"/>
                      <a:r>
                        <a:rPr lang="en-US" sz="800">
                          <a:effectLst/>
                        </a:rPr>
                        <a:t>precip_wettest_month</a:t>
                      </a:r>
                      <a:endParaRPr lang="en-US" sz="800" b="1">
                        <a:effectLst/>
                      </a:endParaRPr>
                    </a:p>
                  </a:txBody>
                  <a:tcPr marL="36261" marR="36261" marT="18131" marB="18131" anchor="ctr"/>
                </a:tc>
                <a:tc>
                  <a:txBody>
                    <a:bodyPr/>
                    <a:lstStyle/>
                    <a:p>
                      <a:pPr algn="ctr" fontAlgn="ctr"/>
                      <a:r>
                        <a:rPr lang="en-US" sz="800" dirty="0" err="1">
                          <a:effectLst/>
                        </a:rPr>
                        <a:t>precip_driest_month</a:t>
                      </a:r>
                      <a:endParaRPr lang="en-US" sz="800" b="1" dirty="0">
                        <a:effectLst/>
                      </a:endParaRPr>
                    </a:p>
                  </a:txBody>
                  <a:tcPr marL="36261" marR="36261" marT="18131" marB="18131" anchor="ctr"/>
                </a:tc>
                <a:tc>
                  <a:txBody>
                    <a:bodyPr/>
                    <a:lstStyle/>
                    <a:p>
                      <a:pPr algn="ctr" fontAlgn="ctr"/>
                      <a:r>
                        <a:rPr lang="en-US" sz="800" dirty="0" err="1">
                          <a:effectLst/>
                        </a:rPr>
                        <a:t>precip_seasonality</a:t>
                      </a:r>
                      <a:endParaRPr lang="en-US" sz="800" b="1" dirty="0">
                        <a:effectLst/>
                      </a:endParaRPr>
                    </a:p>
                  </a:txBody>
                  <a:tcPr marL="36261" marR="36261" marT="18131" marB="18131" anchor="ctr"/>
                </a:tc>
                <a:tc>
                  <a:txBody>
                    <a:bodyPr/>
                    <a:lstStyle/>
                    <a:p>
                      <a:pPr algn="ctr" fontAlgn="ctr"/>
                      <a:r>
                        <a:rPr lang="en-US" sz="800">
                          <a:effectLst/>
                        </a:rPr>
                        <a:t>precip_wettest_quarter</a:t>
                      </a:r>
                      <a:endParaRPr lang="en-US" sz="800" b="1">
                        <a:effectLst/>
                      </a:endParaRPr>
                    </a:p>
                  </a:txBody>
                  <a:tcPr marL="36261" marR="36261" marT="18131" marB="18131" anchor="ctr"/>
                </a:tc>
                <a:tc>
                  <a:txBody>
                    <a:bodyPr/>
                    <a:lstStyle/>
                    <a:p>
                      <a:pPr algn="ctr" fontAlgn="ctr"/>
                      <a:r>
                        <a:rPr lang="en-US" sz="800">
                          <a:effectLst/>
                        </a:rPr>
                        <a:t>precip_driest_quarter</a:t>
                      </a:r>
                      <a:endParaRPr lang="en-US" sz="800" b="1">
                        <a:effectLst/>
                      </a:endParaRPr>
                    </a:p>
                  </a:txBody>
                  <a:tcPr marL="36261" marR="36261" marT="18131" marB="18131" anchor="ctr"/>
                </a:tc>
                <a:tc>
                  <a:txBody>
                    <a:bodyPr/>
                    <a:lstStyle/>
                    <a:p>
                      <a:pPr algn="ctr" fontAlgn="ctr"/>
                      <a:r>
                        <a:rPr lang="en-US" sz="800">
                          <a:effectLst/>
                        </a:rPr>
                        <a:t>precip_warmest_quarter</a:t>
                      </a:r>
                      <a:endParaRPr lang="en-US" sz="800" b="1">
                        <a:effectLst/>
                      </a:endParaRPr>
                    </a:p>
                  </a:txBody>
                  <a:tcPr marL="36261" marR="36261" marT="18131" marB="18131" anchor="ctr"/>
                </a:tc>
                <a:tc>
                  <a:txBody>
                    <a:bodyPr/>
                    <a:lstStyle/>
                    <a:p>
                      <a:pPr algn="ctr" fontAlgn="ctr"/>
                      <a:r>
                        <a:rPr lang="en-US" sz="800" dirty="0" err="1">
                          <a:effectLst/>
                        </a:rPr>
                        <a:t>precip_coldest_quarter</a:t>
                      </a:r>
                      <a:endParaRPr lang="en-US" sz="800" b="1" dirty="0">
                        <a:effectLst/>
                      </a:endParaRPr>
                    </a:p>
                  </a:txBody>
                  <a:tcPr marL="36261" marR="36261" marT="18131" marB="18131" anchor="ctr"/>
                </a:tc>
                <a:extLst>
                  <a:ext uri="{0D108BD9-81ED-4DB2-BD59-A6C34878D82A}">
                    <a16:rowId xmlns:a16="http://schemas.microsoft.com/office/drawing/2014/main" val="2834154880"/>
                  </a:ext>
                </a:extLst>
              </a:tr>
              <a:tr h="182880">
                <a:tc>
                  <a:txBody>
                    <a:bodyPr/>
                    <a:lstStyle/>
                    <a:p>
                      <a:pPr algn="ctr" fontAlgn="ctr"/>
                      <a:r>
                        <a:rPr lang="en-US" sz="800">
                          <a:effectLst/>
                        </a:rPr>
                        <a:t>26.272444</a:t>
                      </a:r>
                    </a:p>
                  </a:txBody>
                  <a:tcPr marL="36261" marR="36261" marT="18131" marB="18131" anchor="ctr"/>
                </a:tc>
                <a:tc>
                  <a:txBody>
                    <a:bodyPr/>
                    <a:lstStyle/>
                    <a:p>
                      <a:pPr algn="ctr" fontAlgn="ctr"/>
                      <a:r>
                        <a:rPr lang="en-US" sz="800">
                          <a:effectLst/>
                        </a:rPr>
                        <a:t>8.521516</a:t>
                      </a:r>
                    </a:p>
                  </a:txBody>
                  <a:tcPr marL="36261" marR="36261" marT="18131" marB="18131" anchor="ctr"/>
                </a:tc>
                <a:tc>
                  <a:txBody>
                    <a:bodyPr/>
                    <a:lstStyle/>
                    <a:p>
                      <a:pPr algn="ctr" fontAlgn="ctr"/>
                      <a:r>
                        <a:rPr lang="en-US" sz="800">
                          <a:effectLst/>
                        </a:rPr>
                        <a:t>1396.000000</a:t>
                      </a:r>
                    </a:p>
                  </a:txBody>
                  <a:tcPr marL="36261" marR="36261" marT="18131" marB="18131" anchor="ctr"/>
                </a:tc>
                <a:tc>
                  <a:txBody>
                    <a:bodyPr/>
                    <a:lstStyle/>
                    <a:p>
                      <a:pPr algn="ctr" fontAlgn="ctr"/>
                      <a:r>
                        <a:rPr lang="en-US" sz="800">
                          <a:effectLst/>
                        </a:rPr>
                        <a:t>166.642857</a:t>
                      </a:r>
                    </a:p>
                  </a:txBody>
                  <a:tcPr marL="36261" marR="36261" marT="18131" marB="18131" anchor="ctr"/>
                </a:tc>
                <a:tc>
                  <a:txBody>
                    <a:bodyPr/>
                    <a:lstStyle/>
                    <a:p>
                      <a:pPr algn="ctr" fontAlgn="ctr"/>
                      <a:r>
                        <a:rPr lang="en-US" sz="800">
                          <a:effectLst/>
                        </a:rPr>
                        <a:t>71.988095</a:t>
                      </a:r>
                    </a:p>
                  </a:txBody>
                  <a:tcPr marL="36261" marR="36261" marT="18131" marB="18131" anchor="ctr"/>
                </a:tc>
                <a:tc>
                  <a:txBody>
                    <a:bodyPr/>
                    <a:lstStyle/>
                    <a:p>
                      <a:pPr algn="ctr" fontAlgn="ctr"/>
                      <a:r>
                        <a:rPr lang="en-US" sz="800">
                          <a:effectLst/>
                        </a:rPr>
                        <a:t>21.044067</a:t>
                      </a:r>
                    </a:p>
                  </a:txBody>
                  <a:tcPr marL="36261" marR="36261" marT="18131" marB="18131" anchor="ctr"/>
                </a:tc>
                <a:tc>
                  <a:txBody>
                    <a:bodyPr/>
                    <a:lstStyle/>
                    <a:p>
                      <a:pPr algn="ctr" fontAlgn="ctr"/>
                      <a:r>
                        <a:rPr lang="en-US" sz="800">
                          <a:effectLst/>
                        </a:rPr>
                        <a:t>434.202381</a:t>
                      </a:r>
                    </a:p>
                  </a:txBody>
                  <a:tcPr marL="36261" marR="36261" marT="18131" marB="18131" anchor="ctr"/>
                </a:tc>
                <a:tc>
                  <a:txBody>
                    <a:bodyPr/>
                    <a:lstStyle/>
                    <a:p>
                      <a:pPr algn="ctr" fontAlgn="ctr"/>
                      <a:r>
                        <a:rPr lang="en-US" sz="800">
                          <a:effectLst/>
                        </a:rPr>
                        <a:t>274.309524</a:t>
                      </a:r>
                    </a:p>
                  </a:txBody>
                  <a:tcPr marL="36261" marR="36261" marT="18131" marB="18131" anchor="ctr"/>
                </a:tc>
                <a:tc>
                  <a:txBody>
                    <a:bodyPr/>
                    <a:lstStyle/>
                    <a:p>
                      <a:pPr algn="ctr" fontAlgn="ctr"/>
                      <a:r>
                        <a:rPr lang="en-US" sz="800">
                          <a:effectLst/>
                        </a:rPr>
                        <a:t>328.345238</a:t>
                      </a:r>
                    </a:p>
                  </a:txBody>
                  <a:tcPr marL="36261" marR="36261" marT="18131" marB="18131" anchor="ctr"/>
                </a:tc>
                <a:tc>
                  <a:txBody>
                    <a:bodyPr/>
                    <a:lstStyle/>
                    <a:p>
                      <a:pPr algn="ctr" fontAlgn="ctr"/>
                      <a:r>
                        <a:rPr lang="en-US" sz="800">
                          <a:effectLst/>
                        </a:rPr>
                        <a:t>398.654762</a:t>
                      </a:r>
                    </a:p>
                  </a:txBody>
                  <a:tcPr marL="36261" marR="36261" marT="18131" marB="18131" anchor="ctr"/>
                </a:tc>
                <a:extLst>
                  <a:ext uri="{0D108BD9-81ED-4DB2-BD59-A6C34878D82A}">
                    <a16:rowId xmlns:a16="http://schemas.microsoft.com/office/drawing/2014/main" val="1843869611"/>
                  </a:ext>
                </a:extLst>
              </a:tr>
              <a:tr h="182880">
                <a:tc>
                  <a:txBody>
                    <a:bodyPr/>
                    <a:lstStyle/>
                    <a:p>
                      <a:pPr algn="ctr" fontAlgn="ctr"/>
                      <a:r>
                        <a:rPr lang="en-US" sz="800" dirty="0">
                          <a:effectLst/>
                        </a:rPr>
                        <a:t>26.596718</a:t>
                      </a:r>
                    </a:p>
                  </a:txBody>
                  <a:tcPr marL="36261" marR="36261" marT="18131" marB="18131" anchor="ctr"/>
                </a:tc>
                <a:tc>
                  <a:txBody>
                    <a:bodyPr/>
                    <a:lstStyle/>
                    <a:p>
                      <a:pPr algn="ctr" fontAlgn="ctr"/>
                      <a:r>
                        <a:rPr lang="en-US" sz="800">
                          <a:effectLst/>
                        </a:rPr>
                        <a:t>9.265874</a:t>
                      </a:r>
                    </a:p>
                  </a:txBody>
                  <a:tcPr marL="36261" marR="36261" marT="18131" marB="18131" anchor="ctr"/>
                </a:tc>
                <a:tc>
                  <a:txBody>
                    <a:bodyPr/>
                    <a:lstStyle/>
                    <a:p>
                      <a:pPr algn="ctr" fontAlgn="ctr"/>
                      <a:r>
                        <a:rPr lang="en-US" sz="800">
                          <a:effectLst/>
                        </a:rPr>
                        <a:t>1381.267241</a:t>
                      </a:r>
                    </a:p>
                  </a:txBody>
                  <a:tcPr marL="36261" marR="36261" marT="18131" marB="18131" anchor="ctr"/>
                </a:tc>
                <a:tc>
                  <a:txBody>
                    <a:bodyPr/>
                    <a:lstStyle/>
                    <a:p>
                      <a:pPr algn="ctr" fontAlgn="ctr"/>
                      <a:r>
                        <a:rPr lang="en-US" sz="800">
                          <a:effectLst/>
                        </a:rPr>
                        <a:t>168.250000</a:t>
                      </a:r>
                    </a:p>
                  </a:txBody>
                  <a:tcPr marL="36261" marR="36261" marT="18131" marB="18131" anchor="ctr"/>
                </a:tc>
                <a:tc>
                  <a:txBody>
                    <a:bodyPr/>
                    <a:lstStyle/>
                    <a:p>
                      <a:pPr algn="ctr" fontAlgn="ctr"/>
                      <a:r>
                        <a:rPr lang="en-US" sz="800">
                          <a:effectLst/>
                        </a:rPr>
                        <a:t>66.905172</a:t>
                      </a:r>
                    </a:p>
                  </a:txBody>
                  <a:tcPr marL="36261" marR="36261" marT="18131" marB="18131" anchor="ctr"/>
                </a:tc>
                <a:tc>
                  <a:txBody>
                    <a:bodyPr/>
                    <a:lstStyle/>
                    <a:p>
                      <a:pPr algn="ctr" fontAlgn="ctr"/>
                      <a:r>
                        <a:rPr lang="en-US" sz="800">
                          <a:effectLst/>
                        </a:rPr>
                        <a:t>21.544102</a:t>
                      </a:r>
                    </a:p>
                  </a:txBody>
                  <a:tcPr marL="36261" marR="36261" marT="18131" marB="18131" anchor="ctr"/>
                </a:tc>
                <a:tc>
                  <a:txBody>
                    <a:bodyPr/>
                    <a:lstStyle/>
                    <a:p>
                      <a:pPr algn="ctr" fontAlgn="ctr"/>
                      <a:r>
                        <a:rPr lang="en-US" sz="800">
                          <a:effectLst/>
                        </a:rPr>
                        <a:t>430.353448</a:t>
                      </a:r>
                    </a:p>
                  </a:txBody>
                  <a:tcPr marL="36261" marR="36261" marT="18131" marB="18131" anchor="ctr"/>
                </a:tc>
                <a:tc>
                  <a:txBody>
                    <a:bodyPr/>
                    <a:lstStyle/>
                    <a:p>
                      <a:pPr algn="ctr" fontAlgn="ctr"/>
                      <a:r>
                        <a:rPr lang="en-US" sz="800">
                          <a:effectLst/>
                        </a:rPr>
                        <a:t>266.163793</a:t>
                      </a:r>
                    </a:p>
                  </a:txBody>
                  <a:tcPr marL="36261" marR="36261" marT="18131" marB="18131" anchor="ctr"/>
                </a:tc>
                <a:tc>
                  <a:txBody>
                    <a:bodyPr/>
                    <a:lstStyle/>
                    <a:p>
                      <a:pPr algn="ctr" fontAlgn="ctr"/>
                      <a:r>
                        <a:rPr lang="en-US" sz="800">
                          <a:effectLst/>
                        </a:rPr>
                        <a:t>336.482759</a:t>
                      </a:r>
                    </a:p>
                  </a:txBody>
                  <a:tcPr marL="36261" marR="36261" marT="18131" marB="18131" anchor="ctr"/>
                </a:tc>
                <a:tc>
                  <a:txBody>
                    <a:bodyPr/>
                    <a:lstStyle/>
                    <a:p>
                      <a:pPr algn="ctr" fontAlgn="ctr"/>
                      <a:r>
                        <a:rPr lang="en-US" sz="800">
                          <a:effectLst/>
                        </a:rPr>
                        <a:t>387.612069</a:t>
                      </a:r>
                    </a:p>
                  </a:txBody>
                  <a:tcPr marL="36261" marR="36261" marT="18131" marB="18131" anchor="ctr"/>
                </a:tc>
                <a:extLst>
                  <a:ext uri="{0D108BD9-81ED-4DB2-BD59-A6C34878D82A}">
                    <a16:rowId xmlns:a16="http://schemas.microsoft.com/office/drawing/2014/main" val="134412398"/>
                  </a:ext>
                </a:extLst>
              </a:tr>
              <a:tr h="182880">
                <a:tc>
                  <a:txBody>
                    <a:bodyPr/>
                    <a:lstStyle/>
                    <a:p>
                      <a:pPr algn="ctr" fontAlgn="ctr"/>
                      <a:r>
                        <a:rPr lang="en-US" sz="800">
                          <a:effectLst/>
                        </a:rPr>
                        <a:t>26.229264</a:t>
                      </a:r>
                    </a:p>
                  </a:txBody>
                  <a:tcPr marL="36261" marR="36261" marT="18131" marB="18131" anchor="ctr"/>
                </a:tc>
                <a:tc>
                  <a:txBody>
                    <a:bodyPr/>
                    <a:lstStyle/>
                    <a:p>
                      <a:pPr algn="ctr" fontAlgn="ctr"/>
                      <a:r>
                        <a:rPr lang="en-US" sz="800">
                          <a:effectLst/>
                        </a:rPr>
                        <a:t>8.133950</a:t>
                      </a:r>
                    </a:p>
                  </a:txBody>
                  <a:tcPr marL="36261" marR="36261" marT="18131" marB="18131" anchor="ctr"/>
                </a:tc>
                <a:tc>
                  <a:txBody>
                    <a:bodyPr/>
                    <a:lstStyle/>
                    <a:p>
                      <a:pPr algn="ctr" fontAlgn="ctr"/>
                      <a:r>
                        <a:rPr lang="en-US" sz="800">
                          <a:effectLst/>
                        </a:rPr>
                        <a:t>1410.735849</a:t>
                      </a:r>
                    </a:p>
                  </a:txBody>
                  <a:tcPr marL="36261" marR="36261" marT="18131" marB="18131" anchor="ctr"/>
                </a:tc>
                <a:tc>
                  <a:txBody>
                    <a:bodyPr/>
                    <a:lstStyle/>
                    <a:p>
                      <a:pPr algn="ctr" fontAlgn="ctr"/>
                      <a:r>
                        <a:rPr lang="en-US" sz="800">
                          <a:effectLst/>
                        </a:rPr>
                        <a:t>161.179245</a:t>
                      </a:r>
                    </a:p>
                  </a:txBody>
                  <a:tcPr marL="36261" marR="36261" marT="18131" marB="18131" anchor="ctr"/>
                </a:tc>
                <a:tc>
                  <a:txBody>
                    <a:bodyPr/>
                    <a:lstStyle/>
                    <a:p>
                      <a:pPr algn="ctr" fontAlgn="ctr"/>
                      <a:r>
                        <a:rPr lang="en-US" sz="800">
                          <a:effectLst/>
                        </a:rPr>
                        <a:t>75.641509</a:t>
                      </a:r>
                    </a:p>
                  </a:txBody>
                  <a:tcPr marL="36261" marR="36261" marT="18131" marB="18131" anchor="ctr"/>
                </a:tc>
                <a:tc>
                  <a:txBody>
                    <a:bodyPr/>
                    <a:lstStyle/>
                    <a:p>
                      <a:pPr algn="ctr" fontAlgn="ctr"/>
                      <a:r>
                        <a:rPr lang="en-US" sz="800">
                          <a:effectLst/>
                        </a:rPr>
                        <a:t>20.282454</a:t>
                      </a:r>
                    </a:p>
                  </a:txBody>
                  <a:tcPr marL="36261" marR="36261" marT="18131" marB="18131" anchor="ctr"/>
                </a:tc>
                <a:tc>
                  <a:txBody>
                    <a:bodyPr/>
                    <a:lstStyle/>
                    <a:p>
                      <a:pPr algn="ctr" fontAlgn="ctr"/>
                      <a:r>
                        <a:rPr lang="en-US" sz="800">
                          <a:effectLst/>
                        </a:rPr>
                        <a:t>440.547170</a:t>
                      </a:r>
                    </a:p>
                  </a:txBody>
                  <a:tcPr marL="36261" marR="36261" marT="18131" marB="18131" anchor="ctr"/>
                </a:tc>
                <a:tc>
                  <a:txBody>
                    <a:bodyPr/>
                    <a:lstStyle/>
                    <a:p>
                      <a:pPr algn="ctr" fontAlgn="ctr"/>
                      <a:r>
                        <a:rPr lang="en-US" sz="800">
                          <a:effectLst/>
                        </a:rPr>
                        <a:t>272.216981</a:t>
                      </a:r>
                    </a:p>
                  </a:txBody>
                  <a:tcPr marL="36261" marR="36261" marT="18131" marB="18131" anchor="ctr"/>
                </a:tc>
                <a:tc>
                  <a:txBody>
                    <a:bodyPr/>
                    <a:lstStyle/>
                    <a:p>
                      <a:pPr algn="ctr" fontAlgn="ctr"/>
                      <a:r>
                        <a:rPr lang="en-US" sz="800">
                          <a:effectLst/>
                        </a:rPr>
                        <a:t>327.518868</a:t>
                      </a:r>
                    </a:p>
                  </a:txBody>
                  <a:tcPr marL="36261" marR="36261" marT="18131" marB="18131" anchor="ctr"/>
                </a:tc>
                <a:tc>
                  <a:txBody>
                    <a:bodyPr/>
                    <a:lstStyle/>
                    <a:p>
                      <a:pPr algn="ctr" fontAlgn="ctr"/>
                      <a:r>
                        <a:rPr lang="en-US" sz="800">
                          <a:effectLst/>
                        </a:rPr>
                        <a:t>410.047170</a:t>
                      </a:r>
                    </a:p>
                  </a:txBody>
                  <a:tcPr marL="36261" marR="36261" marT="18131" marB="18131" anchor="ctr"/>
                </a:tc>
                <a:extLst>
                  <a:ext uri="{0D108BD9-81ED-4DB2-BD59-A6C34878D82A}">
                    <a16:rowId xmlns:a16="http://schemas.microsoft.com/office/drawing/2014/main" val="3360508971"/>
                  </a:ext>
                </a:extLst>
              </a:tr>
              <a:tr h="182880">
                <a:tc>
                  <a:txBody>
                    <a:bodyPr/>
                    <a:lstStyle/>
                    <a:p>
                      <a:pPr algn="ctr" fontAlgn="ctr"/>
                      <a:r>
                        <a:rPr lang="en-US" sz="800">
                          <a:effectLst/>
                        </a:rPr>
                        <a:t>26.000874</a:t>
                      </a:r>
                    </a:p>
                  </a:txBody>
                  <a:tcPr marL="36261" marR="36261" marT="18131" marB="18131" anchor="ctr"/>
                </a:tc>
                <a:tc>
                  <a:txBody>
                    <a:bodyPr/>
                    <a:lstStyle/>
                    <a:p>
                      <a:pPr algn="ctr" fontAlgn="ctr"/>
                      <a:r>
                        <a:rPr lang="en-US" sz="800">
                          <a:effectLst/>
                        </a:rPr>
                        <a:t>7.087960</a:t>
                      </a:r>
                    </a:p>
                  </a:txBody>
                  <a:tcPr marL="36261" marR="36261" marT="18131" marB="18131" anchor="ctr"/>
                </a:tc>
                <a:tc>
                  <a:txBody>
                    <a:bodyPr/>
                    <a:lstStyle/>
                    <a:p>
                      <a:pPr algn="ctr" fontAlgn="ctr"/>
                      <a:r>
                        <a:rPr lang="en-US" sz="800">
                          <a:effectLst/>
                        </a:rPr>
                        <a:t>1448.242424</a:t>
                      </a:r>
                    </a:p>
                  </a:txBody>
                  <a:tcPr marL="36261" marR="36261" marT="18131" marB="18131" anchor="ctr"/>
                </a:tc>
                <a:tc>
                  <a:txBody>
                    <a:bodyPr/>
                    <a:lstStyle/>
                    <a:p>
                      <a:pPr algn="ctr" fontAlgn="ctr"/>
                      <a:r>
                        <a:rPr lang="en-US" sz="800">
                          <a:effectLst/>
                        </a:rPr>
                        <a:t>162.689394</a:t>
                      </a:r>
                    </a:p>
                  </a:txBody>
                  <a:tcPr marL="36261" marR="36261" marT="18131" marB="18131" anchor="ctr"/>
                </a:tc>
                <a:tc>
                  <a:txBody>
                    <a:bodyPr/>
                    <a:lstStyle/>
                    <a:p>
                      <a:pPr algn="ctr" fontAlgn="ctr"/>
                      <a:r>
                        <a:rPr lang="en-US" sz="800">
                          <a:effectLst/>
                        </a:rPr>
                        <a:t>82.500000</a:t>
                      </a:r>
                    </a:p>
                  </a:txBody>
                  <a:tcPr marL="36261" marR="36261" marT="18131" marB="18131" anchor="ctr"/>
                </a:tc>
                <a:tc>
                  <a:txBody>
                    <a:bodyPr/>
                    <a:lstStyle/>
                    <a:p>
                      <a:pPr algn="ctr" fontAlgn="ctr"/>
                      <a:r>
                        <a:rPr lang="en-US" sz="800">
                          <a:effectLst/>
                        </a:rPr>
                        <a:t>20.497546</a:t>
                      </a:r>
                    </a:p>
                  </a:txBody>
                  <a:tcPr marL="36261" marR="36261" marT="18131" marB="18131" anchor="ctr"/>
                </a:tc>
                <a:tc>
                  <a:txBody>
                    <a:bodyPr/>
                    <a:lstStyle/>
                    <a:p>
                      <a:pPr algn="ctr" fontAlgn="ctr"/>
                      <a:r>
                        <a:rPr lang="en-US" sz="800">
                          <a:effectLst/>
                        </a:rPr>
                        <a:t>439.151515</a:t>
                      </a:r>
                    </a:p>
                  </a:txBody>
                  <a:tcPr marL="36261" marR="36261" marT="18131" marB="18131" anchor="ctr"/>
                </a:tc>
                <a:tc>
                  <a:txBody>
                    <a:bodyPr/>
                    <a:lstStyle/>
                    <a:p>
                      <a:pPr algn="ctr" fontAlgn="ctr"/>
                      <a:r>
                        <a:rPr lang="en-US" sz="800">
                          <a:effectLst/>
                        </a:rPr>
                        <a:t>269.795455</a:t>
                      </a:r>
                    </a:p>
                  </a:txBody>
                  <a:tcPr marL="36261" marR="36261" marT="18131" marB="18131" anchor="ctr"/>
                </a:tc>
                <a:tc>
                  <a:txBody>
                    <a:bodyPr/>
                    <a:lstStyle/>
                    <a:p>
                      <a:pPr algn="ctr" fontAlgn="ctr"/>
                      <a:r>
                        <a:rPr lang="en-US" sz="800">
                          <a:effectLst/>
                        </a:rPr>
                        <a:t>322.787879</a:t>
                      </a:r>
                    </a:p>
                  </a:txBody>
                  <a:tcPr marL="36261" marR="36261" marT="18131" marB="18131" anchor="ctr"/>
                </a:tc>
                <a:tc>
                  <a:txBody>
                    <a:bodyPr/>
                    <a:lstStyle/>
                    <a:p>
                      <a:pPr algn="ctr" fontAlgn="ctr"/>
                      <a:r>
                        <a:rPr lang="en-US" sz="800">
                          <a:effectLst/>
                        </a:rPr>
                        <a:t>415.136364</a:t>
                      </a:r>
                    </a:p>
                  </a:txBody>
                  <a:tcPr marL="36261" marR="36261" marT="18131" marB="18131" anchor="ctr"/>
                </a:tc>
                <a:extLst>
                  <a:ext uri="{0D108BD9-81ED-4DB2-BD59-A6C34878D82A}">
                    <a16:rowId xmlns:a16="http://schemas.microsoft.com/office/drawing/2014/main" val="3374445521"/>
                  </a:ext>
                </a:extLst>
              </a:tr>
              <a:tr h="182880">
                <a:tc>
                  <a:txBody>
                    <a:bodyPr/>
                    <a:lstStyle/>
                    <a:p>
                      <a:pPr algn="ctr" fontAlgn="ctr"/>
                      <a:r>
                        <a:rPr lang="en-US" sz="800" dirty="0">
                          <a:effectLst/>
                        </a:rPr>
                        <a:t>26.243121</a:t>
                      </a:r>
                    </a:p>
                  </a:txBody>
                  <a:tcPr marL="36261" marR="36261" marT="18131" marB="18131" anchor="ctr"/>
                </a:tc>
                <a:tc>
                  <a:txBody>
                    <a:bodyPr/>
                    <a:lstStyle/>
                    <a:p>
                      <a:pPr algn="ctr" fontAlgn="ctr"/>
                      <a:r>
                        <a:rPr lang="en-US" sz="800">
                          <a:effectLst/>
                        </a:rPr>
                        <a:t>9.336603</a:t>
                      </a:r>
                    </a:p>
                  </a:txBody>
                  <a:tcPr marL="36261" marR="36261" marT="18131" marB="18131" anchor="ctr"/>
                </a:tc>
                <a:tc>
                  <a:txBody>
                    <a:bodyPr/>
                    <a:lstStyle/>
                    <a:p>
                      <a:pPr algn="ctr" fontAlgn="ctr"/>
                      <a:r>
                        <a:rPr lang="en-US" sz="800">
                          <a:effectLst/>
                        </a:rPr>
                        <a:t>1373.457447</a:t>
                      </a:r>
                    </a:p>
                  </a:txBody>
                  <a:tcPr marL="36261" marR="36261" marT="18131" marB="18131" anchor="ctr"/>
                </a:tc>
                <a:tc>
                  <a:txBody>
                    <a:bodyPr/>
                    <a:lstStyle/>
                    <a:p>
                      <a:pPr algn="ctr" fontAlgn="ctr"/>
                      <a:r>
                        <a:rPr lang="en-US" sz="800">
                          <a:effectLst/>
                        </a:rPr>
                        <a:t>165.542553</a:t>
                      </a:r>
                    </a:p>
                  </a:txBody>
                  <a:tcPr marL="36261" marR="36261" marT="18131" marB="18131" anchor="ctr"/>
                </a:tc>
                <a:tc>
                  <a:txBody>
                    <a:bodyPr/>
                    <a:lstStyle/>
                    <a:p>
                      <a:pPr algn="ctr" fontAlgn="ctr"/>
                      <a:r>
                        <a:rPr lang="en-US" sz="800" dirty="0">
                          <a:effectLst/>
                        </a:rPr>
                        <a:t>72.946809</a:t>
                      </a:r>
                    </a:p>
                  </a:txBody>
                  <a:tcPr marL="36261" marR="36261" marT="18131" marB="18131" anchor="ctr"/>
                </a:tc>
                <a:tc>
                  <a:txBody>
                    <a:bodyPr/>
                    <a:lstStyle/>
                    <a:p>
                      <a:pPr algn="ctr" fontAlgn="ctr"/>
                      <a:r>
                        <a:rPr lang="en-US" sz="800">
                          <a:effectLst/>
                        </a:rPr>
                        <a:t>20.706376</a:t>
                      </a:r>
                    </a:p>
                  </a:txBody>
                  <a:tcPr marL="36261" marR="36261" marT="18131" marB="18131" anchor="ctr"/>
                </a:tc>
                <a:tc>
                  <a:txBody>
                    <a:bodyPr/>
                    <a:lstStyle/>
                    <a:p>
                      <a:pPr algn="ctr" fontAlgn="ctr"/>
                      <a:r>
                        <a:rPr lang="en-US" sz="800">
                          <a:effectLst/>
                        </a:rPr>
                        <a:t>420.053191</a:t>
                      </a:r>
                    </a:p>
                  </a:txBody>
                  <a:tcPr marL="36261" marR="36261" marT="18131" marB="18131" anchor="ctr"/>
                </a:tc>
                <a:tc>
                  <a:txBody>
                    <a:bodyPr/>
                    <a:lstStyle/>
                    <a:p>
                      <a:pPr algn="ctr" fontAlgn="ctr"/>
                      <a:r>
                        <a:rPr lang="en-US" sz="800">
                          <a:effectLst/>
                        </a:rPr>
                        <a:t>267.457447</a:t>
                      </a:r>
                    </a:p>
                  </a:txBody>
                  <a:tcPr marL="36261" marR="36261" marT="18131" marB="18131" anchor="ctr"/>
                </a:tc>
                <a:tc>
                  <a:txBody>
                    <a:bodyPr/>
                    <a:lstStyle/>
                    <a:p>
                      <a:pPr algn="ctr" fontAlgn="ctr"/>
                      <a:r>
                        <a:rPr lang="en-US" sz="800">
                          <a:effectLst/>
                        </a:rPr>
                        <a:t>356.723404</a:t>
                      </a:r>
                    </a:p>
                  </a:txBody>
                  <a:tcPr marL="36261" marR="36261" marT="18131" marB="18131" anchor="ctr"/>
                </a:tc>
                <a:tc>
                  <a:txBody>
                    <a:bodyPr/>
                    <a:lstStyle/>
                    <a:p>
                      <a:pPr algn="ctr" fontAlgn="ctr"/>
                      <a:r>
                        <a:rPr lang="en-US" sz="800" dirty="0">
                          <a:effectLst/>
                        </a:rPr>
                        <a:t>372.851064</a:t>
                      </a:r>
                    </a:p>
                  </a:txBody>
                  <a:tcPr marL="36261" marR="36261" marT="18131" marB="18131" anchor="ctr"/>
                </a:tc>
                <a:extLst>
                  <a:ext uri="{0D108BD9-81ED-4DB2-BD59-A6C34878D82A}">
                    <a16:rowId xmlns:a16="http://schemas.microsoft.com/office/drawing/2014/main" val="3200974956"/>
                  </a:ext>
                </a:extLst>
              </a:tr>
            </a:tbl>
          </a:graphicData>
        </a:graphic>
      </p:graphicFrame>
      <p:pic>
        <p:nvPicPr>
          <p:cNvPr id="3074" name="Picture 2">
            <a:extLst>
              <a:ext uri="{FF2B5EF4-FFF2-40B4-BE49-F238E27FC236}">
                <a16:creationId xmlns:a16="http://schemas.microsoft.com/office/drawing/2014/main" id="{83F73B7B-CE4C-4344-9A05-B8002220EA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0899" y="3175791"/>
            <a:ext cx="7557622" cy="240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3858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3" name="Picture 7">
            <a:extLst>
              <a:ext uri="{FF2B5EF4-FFF2-40B4-BE49-F238E27FC236}">
                <a16:creationId xmlns:a16="http://schemas.microsoft.com/office/drawing/2014/main" id="{38ABC4E9-B278-4602-9A2B-88A39B0001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9680" y="900997"/>
            <a:ext cx="7132320" cy="37790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A3EE18E-23CC-48BA-B533-FDB8AE4768B2}"/>
              </a:ext>
            </a:extLst>
          </p:cNvPr>
          <p:cNvSpPr>
            <a:spLocks noGrp="1"/>
          </p:cNvSpPr>
          <p:nvPr>
            <p:ph type="title"/>
          </p:nvPr>
        </p:nvSpPr>
        <p:spPr/>
        <p:txBody>
          <a:bodyPr/>
          <a:lstStyle/>
          <a:p>
            <a:r>
              <a:rPr lang="en-US" dirty="0"/>
              <a:t>Full Dataset</a:t>
            </a:r>
          </a:p>
        </p:txBody>
      </p:sp>
      <p:pic>
        <p:nvPicPr>
          <p:cNvPr id="4098" name="Picture 2">
            <a:extLst>
              <a:ext uri="{FF2B5EF4-FFF2-40B4-BE49-F238E27FC236}">
                <a16:creationId xmlns:a16="http://schemas.microsoft.com/office/drawing/2014/main" id="{9EA17D76-AC0E-45DB-9D71-747594FD72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 y="1690688"/>
            <a:ext cx="4937760" cy="48391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2BEFC5F-4C4E-4F40-8719-33ADE46A2A8E}"/>
              </a:ext>
            </a:extLst>
          </p:cNvPr>
          <p:cNvSpPr txBox="1"/>
          <p:nvPr/>
        </p:nvSpPr>
        <p:spPr>
          <a:xfrm>
            <a:off x="5741759" y="4680064"/>
            <a:ext cx="5921748" cy="1200329"/>
          </a:xfrm>
          <a:prstGeom prst="rect">
            <a:avLst/>
          </a:prstGeom>
          <a:noFill/>
        </p:spPr>
        <p:txBody>
          <a:bodyPr wrap="square" rtlCol="0">
            <a:spAutoFit/>
          </a:bodyPr>
          <a:lstStyle/>
          <a:p>
            <a:pPr marL="285750" indent="-285750">
              <a:buFont typeface="Arial" panose="020B0604020202020204" pitchFamily="34" charset="0"/>
              <a:buChar char="•"/>
            </a:pPr>
            <a:r>
              <a:rPr lang="en-US" dirty="0"/>
              <a:t>Random Forest</a:t>
            </a:r>
          </a:p>
          <a:p>
            <a:pPr marL="742950" lvl="1" indent="-285750">
              <a:buFont typeface="Arial" panose="020B0604020202020204" pitchFamily="34" charset="0"/>
              <a:buChar char="•"/>
            </a:pPr>
            <a:r>
              <a:rPr lang="en-US" dirty="0"/>
              <a:t>Max Features = 9.1%</a:t>
            </a:r>
          </a:p>
          <a:p>
            <a:pPr marL="742950" lvl="1" indent="-285750">
              <a:buFont typeface="Arial" panose="020B0604020202020204" pitchFamily="34" charset="0"/>
              <a:buChar char="•"/>
            </a:pPr>
            <a:r>
              <a:rPr lang="en-US" dirty="0"/>
              <a:t>Number of Estimators = 899</a:t>
            </a:r>
          </a:p>
          <a:p>
            <a:pPr marL="742950" lvl="1" indent="-285750">
              <a:buFont typeface="Arial" panose="020B0604020202020204" pitchFamily="34" charset="0"/>
              <a:buChar char="•"/>
            </a:pPr>
            <a:r>
              <a:rPr lang="en-US" dirty="0"/>
              <a:t>RMSE: </a:t>
            </a:r>
            <a:r>
              <a:rPr lang="en-US" b="1" dirty="0"/>
              <a:t>20.01 ± 2.65</a:t>
            </a:r>
          </a:p>
        </p:txBody>
      </p:sp>
    </p:spTree>
    <p:extLst>
      <p:ext uri="{BB962C8B-B14F-4D97-AF65-F5344CB8AC3E}">
        <p14:creationId xmlns:p14="http://schemas.microsoft.com/office/powerpoint/2010/main" val="42038435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8" name="Picture 8">
            <a:extLst>
              <a:ext uri="{FF2B5EF4-FFF2-40B4-BE49-F238E27FC236}">
                <a16:creationId xmlns:a16="http://schemas.microsoft.com/office/drawing/2014/main" id="{9F9E295C-ACC3-4EEF-951C-2DBFCE7B02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9680" y="900998"/>
            <a:ext cx="7132320" cy="37790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810C7D1-F621-4BA9-9554-1B0C3818C851}"/>
              </a:ext>
            </a:extLst>
          </p:cNvPr>
          <p:cNvSpPr>
            <a:spLocks noGrp="1"/>
          </p:cNvSpPr>
          <p:nvPr>
            <p:ph type="title"/>
          </p:nvPr>
        </p:nvSpPr>
        <p:spPr/>
        <p:txBody>
          <a:bodyPr/>
          <a:lstStyle/>
          <a:p>
            <a:r>
              <a:rPr lang="en-US" dirty="0"/>
              <a:t>Climate Variables</a:t>
            </a:r>
          </a:p>
        </p:txBody>
      </p:sp>
      <p:pic>
        <p:nvPicPr>
          <p:cNvPr id="5124" name="Picture 4">
            <a:extLst>
              <a:ext uri="{FF2B5EF4-FFF2-40B4-BE49-F238E27FC236}">
                <a16:creationId xmlns:a16="http://schemas.microsoft.com/office/drawing/2014/main" id="{F31EBDE3-EB11-4BB3-946B-60DD24459E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 y="1690688"/>
            <a:ext cx="4937760" cy="483918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7DD2464-242F-4025-A6C2-770AC4CFD39A}"/>
              </a:ext>
            </a:extLst>
          </p:cNvPr>
          <p:cNvSpPr txBox="1"/>
          <p:nvPr/>
        </p:nvSpPr>
        <p:spPr>
          <a:xfrm>
            <a:off x="5741759" y="4680064"/>
            <a:ext cx="5921748" cy="1200329"/>
          </a:xfrm>
          <a:prstGeom prst="rect">
            <a:avLst/>
          </a:prstGeom>
          <a:noFill/>
        </p:spPr>
        <p:txBody>
          <a:bodyPr wrap="square" rtlCol="0">
            <a:spAutoFit/>
          </a:bodyPr>
          <a:lstStyle/>
          <a:p>
            <a:pPr marL="285750" indent="-285750">
              <a:buFont typeface="Arial" panose="020B0604020202020204" pitchFamily="34" charset="0"/>
              <a:buChar char="•"/>
            </a:pPr>
            <a:r>
              <a:rPr lang="en-US" dirty="0"/>
              <a:t>Random Forest</a:t>
            </a:r>
          </a:p>
          <a:p>
            <a:pPr marL="742950" lvl="1" indent="-285750">
              <a:buFont typeface="Arial" panose="020B0604020202020204" pitchFamily="34" charset="0"/>
              <a:buChar char="•"/>
            </a:pPr>
            <a:r>
              <a:rPr lang="en-US" dirty="0"/>
              <a:t>Max Features = 9.8%</a:t>
            </a:r>
          </a:p>
          <a:p>
            <a:pPr marL="742950" lvl="1" indent="-285750">
              <a:buFont typeface="Arial" panose="020B0604020202020204" pitchFamily="34" charset="0"/>
              <a:buChar char="•"/>
            </a:pPr>
            <a:r>
              <a:rPr lang="en-US" dirty="0"/>
              <a:t>Number of Estimators = 1822</a:t>
            </a:r>
          </a:p>
          <a:p>
            <a:pPr marL="742950" lvl="1" indent="-285750">
              <a:buFont typeface="Arial" panose="020B0604020202020204" pitchFamily="34" charset="0"/>
              <a:buChar char="•"/>
            </a:pPr>
            <a:r>
              <a:rPr lang="en-US" dirty="0"/>
              <a:t>RMSE: </a:t>
            </a:r>
            <a:r>
              <a:rPr lang="en-US" b="1" dirty="0"/>
              <a:t>19.88 ± 2.82</a:t>
            </a:r>
          </a:p>
        </p:txBody>
      </p:sp>
    </p:spTree>
    <p:extLst>
      <p:ext uri="{BB962C8B-B14F-4D97-AF65-F5344CB8AC3E}">
        <p14:creationId xmlns:p14="http://schemas.microsoft.com/office/powerpoint/2010/main" val="133306212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428</TotalTime>
  <Words>854</Words>
  <Application>Microsoft Office PowerPoint</Application>
  <PresentationFormat>Widescreen</PresentationFormat>
  <Paragraphs>230</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Predicting Honey Production with Bioclimatic Variables</vt:lpstr>
      <vt:lpstr>The Honey Bee</vt:lpstr>
      <vt:lpstr>How is Honey Produced?</vt:lpstr>
      <vt:lpstr>Could Climate Impact Honey Production?</vt:lpstr>
      <vt:lpstr>USDA Data</vt:lpstr>
      <vt:lpstr>Bioclim Data</vt:lpstr>
      <vt:lpstr>Geographic Information System (GIS)</vt:lpstr>
      <vt:lpstr>Full Dataset</vt:lpstr>
      <vt:lpstr>Climate Variables</vt:lpstr>
      <vt:lpstr>Climate Variables</vt:lpstr>
      <vt:lpstr>Feature Importance</vt:lpstr>
      <vt:lpstr>Predicting Future Honey Production</vt:lpstr>
      <vt:lpstr>Unsolicited Fact Checking if you’re Interested</vt:lpstr>
      <vt:lpstr>Data and Source Code Available on Github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Honey Production with Bioclimatic Variables</dc:title>
  <dc:creator>Joseph Scavetta</dc:creator>
  <cp:lastModifiedBy>Joseph Scavetta</cp:lastModifiedBy>
  <cp:revision>21</cp:revision>
  <dcterms:created xsi:type="dcterms:W3CDTF">2019-12-10T13:34:29Z</dcterms:created>
  <dcterms:modified xsi:type="dcterms:W3CDTF">2019-12-13T01:29:24Z</dcterms:modified>
</cp:coreProperties>
</file>